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3" r:id="rId9"/>
    <p:sldId id="310" r:id="rId10"/>
    <p:sldId id="261" r:id="rId11"/>
    <p:sldId id="265" r:id="rId12"/>
    <p:sldId id="266" r:id="rId13"/>
    <p:sldId id="267" r:id="rId14"/>
    <p:sldId id="271" r:id="rId15"/>
    <p:sldId id="264" r:id="rId16"/>
    <p:sldId id="262" r:id="rId17"/>
    <p:sldId id="272" r:id="rId18"/>
    <p:sldId id="273" r:id="rId19"/>
    <p:sldId id="312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311" r:id="rId29"/>
    <p:sldId id="286" r:id="rId30"/>
    <p:sldId id="287" r:id="rId31"/>
    <p:sldId id="288" r:id="rId32"/>
    <p:sldId id="290" r:id="rId33"/>
    <p:sldId id="313" r:id="rId34"/>
    <p:sldId id="291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17" r:id="rId45"/>
    <p:sldId id="306" r:id="rId46"/>
    <p:sldId id="307" r:id="rId47"/>
    <p:sldId id="308" r:id="rId48"/>
    <p:sldId id="309" r:id="rId49"/>
    <p:sldId id="318" r:id="rId50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Alegreya Sans" panose="020B0604020202020204" charset="0"/>
      <p:regular r:id="rId56"/>
      <p:bold r:id="rId57"/>
      <p:italic r:id="rId58"/>
      <p:boldItalic r:id="rId59"/>
    </p:embeddedFont>
    <p:embeddedFont>
      <p:font typeface="Oswald" panose="020B0604020202020204" charset="0"/>
      <p:regular r:id="rId60"/>
      <p:bold r:id="rId61"/>
    </p:embeddedFont>
    <p:embeddedFont>
      <p:font typeface="Alegreya Sans Medium" panose="020B0604020202020204" charset="0"/>
      <p:regular r:id="rId62"/>
      <p:bold r:id="rId63"/>
      <p:italic r:id="rId64"/>
      <p:boldItalic r:id="rId65"/>
    </p:embeddedFont>
    <p:embeddedFont>
      <p:font typeface="Chau Philomene One" panose="020B0604020202020204" charset="0"/>
      <p:regular r:id="rId66"/>
      <p: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-3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2075941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0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6c7b7febd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6c7b7febd_2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16c7b7febd_2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10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35670dd46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35670dd46c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135670dd46c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67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35670dd46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35670dd46c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7" name="Google Shape;587;g135670dd46c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72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35670dd46c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35670dd46c_0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g135670dd46c_0_4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58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45b2da51c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145b2da51cf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145b2da51cf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270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5670dd46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35670dd46c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35670dd46c_0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672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5670dd4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5670dd46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670dd46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83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585b3420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585b3420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g11585b3420e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897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17497a2f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17497a2f0f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g117497a2f0f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448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35670dd46c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35670dd46c_0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g135670dd46c_0_4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32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6a0f5c67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26a0f5c6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73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35670dd46c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35670dd46c_0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g135670dd46c_0_4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615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35670dd46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35670dd46c_0_5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g135670dd46c_0_5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2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35670dd46c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35670dd46c_0_6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g135670dd46c_0_6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40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135670dd46c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135670dd46c_0_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g135670dd46c_0_7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028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35670dd46c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35670dd46c_0_9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g135670dd46c_0_9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396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35670dd46c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35670dd46c_0_9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g135670dd46c_0_9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558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135670dd46c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135670dd46c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g135670dd46c_0_10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025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135670dd46c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135670dd46c_0_1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g135670dd46c_0_1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355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35670dd46c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35670dd46c_0_4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g135670dd46c_0_4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398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11585b3420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11585b3420e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g11585b3420e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907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117497a2f0f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8" name="Google Shape;2008;g117497a2f0f_0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g117497a2f0f_0_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797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135670dd46c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135670dd46c_0_1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g135670dd46c_0_1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375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135670dd46c_0_1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135670dd46c_0_1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g135670dd46c_0_14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987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135670dd46c_0_1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135670dd46c_0_1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g135670dd46c_0_1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98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135670dd46c_0_1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135670dd46c_0_15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g135670dd46c_0_15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274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116c7b7febd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116c7b7febd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g116c7b7febd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064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17497a2f0f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17497a2f0f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g117497a2f0f_0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976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135c6973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135c6973f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g135c6973f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327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135c6973f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9" name="Google Shape;2669;g135c6973f72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g135c6973f72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673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135c6973f7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135c6973f72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g135c6973f72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87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85b3420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585b3420e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1585b3420e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169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35c6973f7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35c6973f72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g135c6973f72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300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135c6973f7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135c6973f72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g135c6973f72_0_2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0576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135c6973f72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5" name="Google Shape;2965;g135c6973f72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g135c6973f72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429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g135c6973f72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7" name="Google Shape;3187;g135c6973f72_0_5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g135c6973f72_0_5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504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135c6973f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135c6973f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g135c6973f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04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16c7b7febd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16c7b7febd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g116c7b7febd_2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8190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g117957907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2" name="Google Shape;3282;g1179579079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g1179579079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41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135c6973f72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0" name="Google Shape;3300;g135c6973f72_0_6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g135c6973f72_0_6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553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135c6973f72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4" name="Google Shape;3374;g135c6973f72_0_7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g135c6973f72_0_7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922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135c6973f72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0" name="Google Shape;3300;g135c6973f72_0_6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g135c6973f72_0_6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76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5b2da51c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5b2da51cf_0_3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45b2da51cf_0_3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02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44f67dbf3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44f67dbf39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144f67dbf39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92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45b2da4e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45b2da4e1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145b2da4e1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406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5670dd46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5670dd46c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135670dd46c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93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45b2da4e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45b2da4e1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145b2da4e1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0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egreya San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egreya San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greya San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greya San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egreya Sans"/>
              <a:buNone/>
              <a:defRPr sz="4400" b="0" i="0" u="none" strike="noStrike" cap="none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0" y="0"/>
            <a:ext cx="766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Uso Interno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slide" Target="slide4.xml"/><Relationship Id="rId5" Type="http://schemas.openxmlformats.org/officeDocument/2006/relationships/slide" Target="slide17.xml"/><Relationship Id="rId10" Type="http://schemas.openxmlformats.org/officeDocument/2006/relationships/hyperlink" Target="https://www.usaid.gov/div" TargetMode="External"/><Relationship Id="rId4" Type="http://schemas.openxmlformats.org/officeDocument/2006/relationships/slide" Target="slide35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bit.ly/plataformainovaca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www.globalinnovation.fund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www.iaf.gov/pt/solicite-fundos/#envi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www.finep.gov.br/images/chamadas-publicas/2022/15_07_2022_EL_Regulamento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www.doen.nl/application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5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prosas.com.br/editais/7473-aceleradora-p-g-soci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3" Type="http://schemas.openxmlformats.org/officeDocument/2006/relationships/image" Target="../media/image27.png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5" Type="http://schemas.openxmlformats.org/officeDocument/2006/relationships/image" Target="../media/image4.png"/><Relationship Id="rId10" Type="http://schemas.openxmlformats.org/officeDocument/2006/relationships/slide" Target="slide24.xml"/><Relationship Id="rId4" Type="http://schemas.openxmlformats.org/officeDocument/2006/relationships/image" Target="../media/image28.png"/><Relationship Id="rId9" Type="http://schemas.openxmlformats.org/officeDocument/2006/relationships/slide" Target="slide23.xml"/><Relationship Id="rId1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8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www.finep.gov.br/chamadas-publicas/chamadapublica/7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8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conteudo.sebrae.com.br/sites/PortalSebrae/artigos/como-conseguir-aporte-financeiro-para-seu-projeto-de-inovacao,a8c3a27e0206c510VgnVCM1000004c00210aRCR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31.png"/><Relationship Id="rId5" Type="http://schemas.openxmlformats.org/officeDocument/2006/relationships/slide" Target="slide17.xml"/><Relationship Id="rId10" Type="http://schemas.openxmlformats.org/officeDocument/2006/relationships/image" Target="../media/image28.png"/><Relationship Id="rId4" Type="http://schemas.openxmlformats.org/officeDocument/2006/relationships/slide" Target="slide35.xml"/><Relationship Id="rId9" Type="http://schemas.openxmlformats.org/officeDocument/2006/relationships/hyperlink" Target="http://www.uece.br/incubauec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8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agrostart.basf.com/pt/#noticia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8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www.funcap.ce.gov.br/programas-de-auxilio/funcap-conecta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34.png"/><Relationship Id="rId5" Type="http://schemas.openxmlformats.org/officeDocument/2006/relationships/slide" Target="slide17.xml"/><Relationship Id="rId10" Type="http://schemas.openxmlformats.org/officeDocument/2006/relationships/image" Target="../media/image28.png"/><Relationship Id="rId4" Type="http://schemas.openxmlformats.org/officeDocument/2006/relationships/slide" Target="slide35.xml"/><Relationship Id="rId9" Type="http://schemas.openxmlformats.org/officeDocument/2006/relationships/hyperlink" Target="http://bit.ly/emprapiisebra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35.jpg"/><Relationship Id="rId5" Type="http://schemas.openxmlformats.org/officeDocument/2006/relationships/slide" Target="slide17.xml"/><Relationship Id="rId10" Type="http://schemas.openxmlformats.org/officeDocument/2006/relationships/image" Target="../media/image28.png"/><Relationship Id="rId4" Type="http://schemas.openxmlformats.org/officeDocument/2006/relationships/slide" Target="slide35.xml"/><Relationship Id="rId9" Type="http://schemas.openxmlformats.org/officeDocument/2006/relationships/hyperlink" Target="https://www.sebrae.com.br/sites/PortalSebrae/ufs/ba/artigos/sebraetec,ad50da0e84ebe510VgnVCM1000004c00210aRCRD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36.png"/><Relationship Id="rId5" Type="http://schemas.openxmlformats.org/officeDocument/2006/relationships/slide" Target="slide17.xml"/><Relationship Id="rId10" Type="http://schemas.openxmlformats.org/officeDocument/2006/relationships/image" Target="../media/image28.png"/><Relationship Id="rId4" Type="http://schemas.openxmlformats.org/officeDocument/2006/relationships/slide" Target="slide35.xml"/><Relationship Id="rId9" Type="http://schemas.openxmlformats.org/officeDocument/2006/relationships/hyperlink" Target="http://www.finep.gov.br/apoio-e-financiamento-externa/programas-e-linhas/inovacred4-0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37.png"/><Relationship Id="rId5" Type="http://schemas.openxmlformats.org/officeDocument/2006/relationships/slide" Target="slide17.xml"/><Relationship Id="rId10" Type="http://schemas.openxmlformats.org/officeDocument/2006/relationships/image" Target="../media/image28.png"/><Relationship Id="rId4" Type="http://schemas.openxmlformats.org/officeDocument/2006/relationships/slide" Target="slide35.xml"/><Relationship Id="rId9" Type="http://schemas.openxmlformats.org/officeDocument/2006/relationships/hyperlink" Target="https://www.portaldaindustria.com.br/cni/canais/procompi/contato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29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28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innovationlatam.com/ch/aegea#opportuniti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5.xml"/><Relationship Id="rId7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7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1.png"/><Relationship Id="rId7" Type="http://schemas.openxmlformats.org/officeDocument/2006/relationships/slide" Target="slide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7.png"/><Relationship Id="rId5" Type="http://schemas.openxmlformats.org/officeDocument/2006/relationships/image" Target="../media/image43.png"/><Relationship Id="rId10" Type="http://schemas.openxmlformats.org/officeDocument/2006/relationships/slide" Target="slide34.xml"/><Relationship Id="rId4" Type="http://schemas.openxmlformats.org/officeDocument/2006/relationships/image" Target="../media/image42.png"/><Relationship Id="rId9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46.png"/><Relationship Id="rId5" Type="http://schemas.openxmlformats.org/officeDocument/2006/relationships/slide" Target="slide17.xml"/><Relationship Id="rId10" Type="http://schemas.openxmlformats.org/officeDocument/2006/relationships/image" Target="../media/image45.png"/><Relationship Id="rId4" Type="http://schemas.openxmlformats.org/officeDocument/2006/relationships/slide" Target="slide35.xml"/><Relationship Id="rId9" Type="http://schemas.openxmlformats.org/officeDocument/2006/relationships/hyperlink" Target="https://prosas.com.br/editais/8571-instrumental-acces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slide" Target="slide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47.png"/><Relationship Id="rId5" Type="http://schemas.openxmlformats.org/officeDocument/2006/relationships/slide" Target="slide17.xml"/><Relationship Id="rId10" Type="http://schemas.openxmlformats.org/officeDocument/2006/relationships/image" Target="../media/image45.png"/><Relationship Id="rId4" Type="http://schemas.openxmlformats.org/officeDocument/2006/relationships/slide" Target="slide35.xml"/><Relationship Id="rId9" Type="http://schemas.openxmlformats.org/officeDocument/2006/relationships/hyperlink" Target="https://prosas.com.br/editais/8571-instrumental-access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slide" Target="slide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48.png"/><Relationship Id="rId5" Type="http://schemas.openxmlformats.org/officeDocument/2006/relationships/slide" Target="slide17.xml"/><Relationship Id="rId10" Type="http://schemas.openxmlformats.org/officeDocument/2006/relationships/image" Target="../media/image45.png"/><Relationship Id="rId4" Type="http://schemas.openxmlformats.org/officeDocument/2006/relationships/slide" Target="slide35.xml"/><Relationship Id="rId9" Type="http://schemas.openxmlformats.org/officeDocument/2006/relationships/hyperlink" Target="https://prosas.com.br/editais/8546-clinical-cancer-research?locale=es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slide" Target="slide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49.png"/><Relationship Id="rId5" Type="http://schemas.openxmlformats.org/officeDocument/2006/relationships/slide" Target="slide17.xml"/><Relationship Id="rId10" Type="http://schemas.openxmlformats.org/officeDocument/2006/relationships/image" Target="../media/image45.png"/><Relationship Id="rId4" Type="http://schemas.openxmlformats.org/officeDocument/2006/relationships/slide" Target="slide35.xml"/><Relationship Id="rId9" Type="http://schemas.openxmlformats.org/officeDocument/2006/relationships/hyperlink" Target="https://www.gov.br/mcti/pt-br/centrais-de-conteudo/comunicados-mcti/idearum-mcti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3" Type="http://schemas.openxmlformats.org/officeDocument/2006/relationships/image" Target="../media/image51.png"/><Relationship Id="rId7" Type="http://schemas.openxmlformats.org/officeDocument/2006/relationships/slide" Target="slide37.xml"/><Relationship Id="rId12" Type="http://schemas.openxmlformats.org/officeDocument/2006/relationships/slide" Target="slide4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slide" Target="slide41.xml"/><Relationship Id="rId5" Type="http://schemas.openxmlformats.org/officeDocument/2006/relationships/image" Target="../media/image53.png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image" Target="../media/image52.png"/><Relationship Id="rId9" Type="http://schemas.openxmlformats.org/officeDocument/2006/relationships/slide" Target="slide39.xml"/><Relationship Id="rId1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56.png"/><Relationship Id="rId4" Type="http://schemas.openxmlformats.org/officeDocument/2006/relationships/slide" Target="slide35.xml"/><Relationship Id="rId9" Type="http://schemas.openxmlformats.org/officeDocument/2006/relationships/hyperlink" Target="https://www.natura.com.br/startups?utm_content=1909_novosanuncios_dsa&amp;cnddefault=true&amp;gclid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57.png"/><Relationship Id="rId4" Type="http://schemas.openxmlformats.org/officeDocument/2006/relationships/slide" Target="slide35.xml"/><Relationship Id="rId9" Type="http://schemas.openxmlformats.org/officeDocument/2006/relationships/hyperlink" Target="https://bit.ly/gdesafios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58.png"/><Relationship Id="rId4" Type="http://schemas.openxmlformats.org/officeDocument/2006/relationships/slide" Target="slide35.xml"/><Relationship Id="rId9" Type="http://schemas.openxmlformats.org/officeDocument/2006/relationships/hyperlink" Target="https://connectamericas.com/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4" Type="http://schemas.openxmlformats.org/officeDocument/2006/relationships/slide" Target="slide35.xml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0.png"/><Relationship Id="rId4" Type="http://schemas.openxmlformats.org/officeDocument/2006/relationships/slide" Target="slide35.xml"/><Relationship Id="rId9" Type="http://schemas.openxmlformats.org/officeDocument/2006/relationships/hyperlink" Target="https://smallbusiness.withgoogle.com/intl/pt-BR_br/#!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1.png"/><Relationship Id="rId4" Type="http://schemas.openxmlformats.org/officeDocument/2006/relationships/slide" Target="slide35.xml"/><Relationship Id="rId9" Type="http://schemas.openxmlformats.org/officeDocument/2006/relationships/hyperlink" Target="https://www.sebrae.com.br/sites/PortalSebrae/sebraelab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2.png"/><Relationship Id="rId4" Type="http://schemas.openxmlformats.org/officeDocument/2006/relationships/slide" Target="slide35.xml"/><Relationship Id="rId9" Type="http://schemas.openxmlformats.org/officeDocument/2006/relationships/hyperlink" Target="https://prosas.com.br/editais/6532-draper-richards-kaplan-foundation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png"/><Relationship Id="rId7" Type="http://schemas.openxmlformats.org/officeDocument/2006/relationships/slide" Target="slide2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3.png"/><Relationship Id="rId4" Type="http://schemas.openxmlformats.org/officeDocument/2006/relationships/slide" Target="slide35.xml"/><Relationship Id="rId9" Type="http://schemas.openxmlformats.org/officeDocument/2006/relationships/hyperlink" Target="http://www.finep.gov.br/images/chamadas-publicas/2022/19_09_2022_Bio_Edital_Rerratificado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5.png"/><Relationship Id="rId7" Type="http://schemas.openxmlformats.org/officeDocument/2006/relationships/slide" Target="slide4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7.png"/><Relationship Id="rId7" Type="http://schemas.openxmlformats.org/officeDocument/2006/relationships/slide" Target="slide2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8.png"/><Relationship Id="rId4" Type="http://schemas.openxmlformats.org/officeDocument/2006/relationships/slide" Target="slide35.xml"/><Relationship Id="rId9" Type="http://schemas.openxmlformats.org/officeDocument/2006/relationships/hyperlink" Target="https://www.sebrae.com.br/sites/PortalSebrae/cursosonline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7.png"/><Relationship Id="rId7" Type="http://schemas.openxmlformats.org/officeDocument/2006/relationships/slide" Target="slide2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69.png"/><Relationship Id="rId4" Type="http://schemas.openxmlformats.org/officeDocument/2006/relationships/slide" Target="slide35.xml"/><Relationship Id="rId9" Type="http://schemas.openxmlformats.org/officeDocument/2006/relationships/hyperlink" Target="https://sebrae.com.br/sites/PortalSebrae/cursosonline/sua-startup-esta-pronta-para-captar-recursos,c6a0b8a6a28bb610VgnVCM1000004c00210aRCRD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7.png"/><Relationship Id="rId7" Type="http://schemas.openxmlformats.org/officeDocument/2006/relationships/slide" Target="slide2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17.xml"/><Relationship Id="rId10" Type="http://schemas.openxmlformats.org/officeDocument/2006/relationships/image" Target="../media/image70.png"/><Relationship Id="rId4" Type="http://schemas.openxmlformats.org/officeDocument/2006/relationships/slide" Target="slide35.xml"/><Relationship Id="rId9" Type="http://schemas.openxmlformats.org/officeDocument/2006/relationships/hyperlink" Target="https://www.institutoidf.org/desafioligajovem/?utm_campaign=2022-08-always-on&amp;utm_content=liga-jov%20em&amp;utm_source=linkedin&amp;utm_medium=Redes+sociai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slide" Target="slide14.xml"/><Relationship Id="rId2" Type="http://schemas.openxmlformats.org/officeDocument/2006/relationships/notesSlide" Target="../notesSlides/notesSlide5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4.png"/><Relationship Id="rId5" Type="http://schemas.openxmlformats.org/officeDocument/2006/relationships/slide" Target="slide11.xml"/><Relationship Id="rId15" Type="http://schemas.openxmlformats.org/officeDocument/2006/relationships/slide" Target="slide7.xml"/><Relationship Id="rId10" Type="http://schemas.openxmlformats.org/officeDocument/2006/relationships/image" Target="../media/image13.png"/><Relationship Id="rId19" Type="http://schemas.openxmlformats.org/officeDocument/2006/relationships/slide" Target="slide16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startup.google.com/intl/pt-BR/accelerator/brazil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startup.tetrapak.com.b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7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s://bucket-gw-cni-static-cms-si.s3.amazonaws.com/media/filer_public/c5/5a/c55a5344-0b08-494b94dd-8db0e91f42d4/plataforma_inovacao_2020_v_10082020_errata_21092020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11" Type="http://schemas.openxmlformats.org/officeDocument/2006/relationships/image" Target="../media/image12.png"/><Relationship Id="rId5" Type="http://schemas.openxmlformats.org/officeDocument/2006/relationships/slide" Target="slide17.xml"/><Relationship Id="rId10" Type="http://schemas.openxmlformats.org/officeDocument/2006/relationships/slide" Target="slide4.xml"/><Relationship Id="rId4" Type="http://schemas.openxmlformats.org/officeDocument/2006/relationships/slide" Target="slide35.xml"/><Relationship Id="rId9" Type="http://schemas.openxmlformats.org/officeDocument/2006/relationships/hyperlink" Target="http://confap.org.br/news/capes-cria-programa-de-fluxo-continuo-para-apoiar-pesquisas-em-educacaoe-c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4979175" y="1313750"/>
            <a:ext cx="5597700" cy="3415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041713" y="1632350"/>
            <a:ext cx="5472600" cy="26166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3B4AFF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marR="50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Boletim de Editais e Ações de Fomento aos    </a:t>
            </a:r>
            <a:r>
              <a:rPr lang="pt-BR" sz="4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Pequenos Negócios</a:t>
            </a:r>
            <a:endParaRPr sz="4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p14"/>
          <p:cNvSpPr txBox="1"/>
          <p:nvPr/>
        </p:nvSpPr>
        <p:spPr>
          <a:xfrm rot="-5400000">
            <a:off x="-1342000" y="3790650"/>
            <a:ext cx="3657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Unidade de Gestão dos Ambientes de Inovação</a:t>
            </a:r>
            <a:endParaRPr sz="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11654" t="44358" r="9969" b="27004"/>
          <a:stretch/>
        </p:blipFill>
        <p:spPr>
          <a:xfrm rot="-5399998">
            <a:off x="-359025" y="723825"/>
            <a:ext cx="1691950" cy="1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10576885" y="6040600"/>
            <a:ext cx="1351511" cy="65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l="11654" t="44358" r="9969" b="27004"/>
          <a:stretch/>
        </p:blipFill>
        <p:spPr>
          <a:xfrm rot="-5399998">
            <a:off x="11135625" y="1178250"/>
            <a:ext cx="1526775" cy="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l="11654" t="44358" r="9969" b="27004"/>
          <a:stretch/>
        </p:blipFill>
        <p:spPr>
          <a:xfrm rot="-5399998">
            <a:off x="11135625" y="2911263"/>
            <a:ext cx="1526775" cy="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11654" t="44358" r="9969" b="27004"/>
          <a:stretch/>
        </p:blipFill>
        <p:spPr>
          <a:xfrm rot="-5399998">
            <a:off x="11135625" y="4631263"/>
            <a:ext cx="1526775" cy="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 l="10630" t="12239" r="72266" b="1203"/>
          <a:stretch/>
        </p:blipFill>
        <p:spPr>
          <a:xfrm>
            <a:off x="1059903" y="-9953"/>
            <a:ext cx="29598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759244" y="765315"/>
            <a:ext cx="10419300" cy="109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 smtClean="0">
                <a:solidFill>
                  <a:srgbClr val="355999"/>
                </a:solidFill>
              </a:rPr>
              <a:t> </a:t>
            </a:r>
            <a:r>
              <a:rPr lang="pt-BR" sz="34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Development</a:t>
            </a:r>
            <a:r>
              <a:rPr lang="pt-BR" sz="34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34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Innovation</a:t>
            </a:r>
            <a:r>
              <a:rPr lang="pt-BR" sz="34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Ventures (DIV)</a:t>
            </a:r>
            <a:endParaRPr lang="pt-BR" sz="34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226" name="Google Shape;226;p19"/>
          <p:cNvGrpSpPr/>
          <p:nvPr/>
        </p:nvGrpSpPr>
        <p:grpSpPr>
          <a:xfrm>
            <a:off x="329772" y="1942463"/>
            <a:ext cx="487504" cy="458004"/>
            <a:chOff x="5970800" y="1619250"/>
            <a:chExt cx="428650" cy="456725"/>
          </a:xfrm>
        </p:grpSpPr>
        <p:sp>
          <p:nvSpPr>
            <p:cNvPr id="227" name="Google Shape;227;p1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681025" y="1899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 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9"/>
          <p:cNvGrpSpPr/>
          <p:nvPr/>
        </p:nvGrpSpPr>
        <p:grpSpPr>
          <a:xfrm>
            <a:off x="8587652" y="2112405"/>
            <a:ext cx="346104" cy="353231"/>
            <a:chOff x="3955900" y="2984500"/>
            <a:chExt cx="414000" cy="422525"/>
          </a:xfrm>
        </p:grpSpPr>
        <p:sp>
          <p:nvSpPr>
            <p:cNvPr id="235" name="Google Shape;235;p1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9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39" name="Google Shape;239;p1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9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46" name="Google Shape;246;p1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9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681025" y="4057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68" name="Google Shape;268;p19"/>
          <p:cNvGrpSpPr/>
          <p:nvPr/>
        </p:nvGrpSpPr>
        <p:grpSpPr>
          <a:xfrm>
            <a:off x="324720" y="4210859"/>
            <a:ext cx="356303" cy="360400"/>
            <a:chOff x="5297950" y="1632050"/>
            <a:chExt cx="426200" cy="431100"/>
          </a:xfrm>
        </p:grpSpPr>
        <p:sp>
          <p:nvSpPr>
            <p:cNvPr id="269" name="Google Shape;269;p1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9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5230413" y="30952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8908343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8921050" y="2446881"/>
            <a:ext cx="2607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75" name="Google Shape;27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86586" y="3981332"/>
            <a:ext cx="1653900" cy="134883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9"/>
          <p:cNvSpPr txBox="1"/>
          <p:nvPr/>
        </p:nvSpPr>
        <p:spPr>
          <a:xfrm>
            <a:off x="9035350" y="5551841"/>
            <a:ext cx="23793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100" dirty="0"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  <a:endParaRPr sz="11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10"/>
              </a:rPr>
              <a:t>https://</a:t>
            </a:r>
            <a:r>
              <a:rPr lang="pt-BR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10"/>
              </a:rPr>
              <a:t>www.usaid.gov/div</a:t>
            </a:r>
            <a:endParaRPr lang="pt-BR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5319450" y="2400875"/>
            <a:ext cx="260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Qualquer tipo de organização.</a:t>
            </a:r>
            <a:endParaRPr sz="20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5230423" y="3633775"/>
            <a:ext cx="26079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submissões  possuem fluxo contínuo.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759244" y="2407535"/>
            <a:ext cx="3440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Trazer novas ideias para resolver problemas enfrentados por milhões em todo o mundo, por menos dinheiro, com maior potencial de escala sustentável. </a:t>
            </a:r>
            <a:endParaRPr sz="2000" dirty="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459599" y="4611096"/>
            <a:ext cx="39417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Bolsas estágio 1: Piloto (até $200.000).Bolsas estágio 2: Teste e posição para escala (até $1.500.000). Bolsas estágio 3: Transição para escala (até $15.000.000); Bolsas de geração de evidências (até US$ 1.500.000).</a:t>
            </a: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5319600" y="5193600"/>
            <a:ext cx="2461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Países  em que a Agência dos Estados Unidos para o Desenvolvimento Internacional </a:t>
            </a:r>
            <a:r>
              <a:rPr lang="pt-BR" sz="1800">
                <a:solidFill>
                  <a:schemeClr val="dk1"/>
                </a:solidFill>
              </a:rPr>
              <a:t>-</a:t>
            </a: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USAID, funcione.</a:t>
            </a:r>
            <a:endParaRPr sz="200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83" name="Google Shape;283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9775" y="1111325"/>
            <a:ext cx="487500" cy="3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3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16" name="Google Shape;516;p23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3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3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3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21" name="Google Shape;521;p23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22" name="Google Shape;522;p23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23" name="Google Shape;523;p23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524" name="Google Shape;52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3"/>
          <p:cNvSpPr txBox="1"/>
          <p:nvPr/>
        </p:nvSpPr>
        <p:spPr>
          <a:xfrm>
            <a:off x="817275" y="684522"/>
            <a:ext cx="11305056" cy="248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Nova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Plataforma de Inovação para a Indústria – Sesi e Senai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526" name="Google Shape;526;p23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527" name="Google Shape;527;p2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23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23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535" name="Google Shape;535;p2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3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539" name="Google Shape;539;p2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23"/>
          <p:cNvGrpSpPr/>
          <p:nvPr/>
        </p:nvGrpSpPr>
        <p:grpSpPr>
          <a:xfrm>
            <a:off x="4858644" y="3455924"/>
            <a:ext cx="336908" cy="330262"/>
            <a:chOff x="5983625" y="301625"/>
            <a:chExt cx="403000" cy="395050"/>
          </a:xfrm>
        </p:grpSpPr>
        <p:sp>
          <p:nvSpPr>
            <p:cNvPr id="546" name="Google Shape;546;p2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759891" y="462420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568" name="Google Shape;568;p23"/>
          <p:cNvGrpSpPr/>
          <p:nvPr/>
        </p:nvGrpSpPr>
        <p:grpSpPr>
          <a:xfrm>
            <a:off x="438297" y="4801755"/>
            <a:ext cx="356303" cy="360400"/>
            <a:chOff x="5297950" y="1632050"/>
            <a:chExt cx="426200" cy="431100"/>
          </a:xfrm>
        </p:grpSpPr>
        <p:sp>
          <p:nvSpPr>
            <p:cNvPr id="569" name="Google Shape;569;p2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23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2" name="Google Shape;572;p23"/>
          <p:cNvSpPr txBox="1"/>
          <p:nvPr/>
        </p:nvSpPr>
        <p:spPr>
          <a:xfrm>
            <a:off x="5230413" y="32476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3" name="Google Shape;573;p23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4" name="Google Shape;574;p23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5" name="Google Shape;575;p23"/>
          <p:cNvSpPr txBox="1"/>
          <p:nvPr/>
        </p:nvSpPr>
        <p:spPr>
          <a:xfrm>
            <a:off x="9360000" y="5512417"/>
            <a:ext cx="28320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sz="15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bit.ly/plataformainovacao</a:t>
            </a:r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5254392" y="2148638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do setor industrial de todos os tamanhos, inclusive startups de base tecnológica.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7" name="Google Shape;577;p23"/>
          <p:cNvSpPr txBox="1"/>
          <p:nvPr/>
        </p:nvSpPr>
        <p:spPr>
          <a:xfrm>
            <a:off x="5265585" y="3499312"/>
            <a:ext cx="30000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submissões  possuem fluxo contínuo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8" name="Google Shape;578;p23"/>
          <p:cNvSpPr txBox="1"/>
          <p:nvPr/>
        </p:nvSpPr>
        <p:spPr>
          <a:xfrm>
            <a:off x="793364" y="2146946"/>
            <a:ext cx="3828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Financia o desenvolvimento de produtos, processos ou serviços inovadores, com o objetivo de aumentar a produtividade e a competitividade da indústria brasileira, além de promover a otimização da segurança e saúde na indústria.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730869" y="5141730"/>
            <a:ext cx="364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Plataforma investe, atualmente R$78,43 milhões.</a:t>
            </a: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5262600" y="5193600"/>
            <a:ext cx="3544200" cy="23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Cada categoria possui suas regras próprias.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81" name="Google Shape;581;p23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582" name="Google Shape;582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275" y="1053075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385125" y="3784225"/>
            <a:ext cx="1567341" cy="15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4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4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4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4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4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98" name="Google Shape;598;p24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599" name="Google Shape;59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4"/>
          <p:cNvSpPr txBox="1"/>
          <p:nvPr/>
        </p:nvSpPr>
        <p:spPr>
          <a:xfrm>
            <a:off x="817275" y="874750"/>
            <a:ext cx="10836600" cy="20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Fundo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de Inovação Global (Global </a:t>
            </a:r>
            <a:r>
              <a:rPr lang="pt-BR" sz="36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Innovation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36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Fund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– USA)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601" name="Google Shape;601;p24"/>
          <p:cNvGrpSpPr/>
          <p:nvPr/>
        </p:nvGrpSpPr>
        <p:grpSpPr>
          <a:xfrm>
            <a:off x="486029" y="2035608"/>
            <a:ext cx="487504" cy="458004"/>
            <a:chOff x="5970800" y="1619250"/>
            <a:chExt cx="428650" cy="456725"/>
          </a:xfrm>
        </p:grpSpPr>
        <p:sp>
          <p:nvSpPr>
            <p:cNvPr id="602" name="Google Shape;602;p24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24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08" name="Google Shape;608;p24"/>
          <p:cNvSpPr/>
          <p:nvPr/>
        </p:nvSpPr>
        <p:spPr>
          <a:xfrm>
            <a:off x="4855120" y="2130336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4"/>
          <p:cNvGrpSpPr/>
          <p:nvPr/>
        </p:nvGrpSpPr>
        <p:grpSpPr>
          <a:xfrm>
            <a:off x="9115954" y="2090157"/>
            <a:ext cx="346104" cy="353231"/>
            <a:chOff x="3955900" y="2984500"/>
            <a:chExt cx="414000" cy="422525"/>
          </a:xfrm>
        </p:grpSpPr>
        <p:sp>
          <p:nvSpPr>
            <p:cNvPr id="610" name="Google Shape;610;p24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614" name="Google Shape;614;p2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4"/>
          <p:cNvGrpSpPr/>
          <p:nvPr/>
        </p:nvGrpSpPr>
        <p:grpSpPr>
          <a:xfrm>
            <a:off x="4844883" y="3699268"/>
            <a:ext cx="336908" cy="330262"/>
            <a:chOff x="5983625" y="301625"/>
            <a:chExt cx="403000" cy="395050"/>
          </a:xfrm>
        </p:grpSpPr>
        <p:sp>
          <p:nvSpPr>
            <p:cNvPr id="621" name="Google Shape;621;p24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24"/>
          <p:cNvSpPr txBox="1"/>
          <p:nvPr/>
        </p:nvSpPr>
        <p:spPr>
          <a:xfrm>
            <a:off x="5162323" y="193823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42" name="Google Shape;642;p24"/>
          <p:cNvSpPr txBox="1"/>
          <p:nvPr/>
        </p:nvSpPr>
        <p:spPr>
          <a:xfrm>
            <a:off x="757059" y="406715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643" name="Google Shape;643;p24"/>
          <p:cNvGrpSpPr/>
          <p:nvPr/>
        </p:nvGrpSpPr>
        <p:grpSpPr>
          <a:xfrm>
            <a:off x="410454" y="4186312"/>
            <a:ext cx="356303" cy="360400"/>
            <a:chOff x="5297950" y="1632050"/>
            <a:chExt cx="426200" cy="431100"/>
          </a:xfrm>
        </p:grpSpPr>
        <p:sp>
          <p:nvSpPr>
            <p:cNvPr id="644" name="Google Shape;644;p2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24"/>
          <p:cNvSpPr txBox="1"/>
          <p:nvPr/>
        </p:nvSpPr>
        <p:spPr>
          <a:xfrm>
            <a:off x="5201188" y="456466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47" name="Google Shape;647;p24"/>
          <p:cNvSpPr txBox="1"/>
          <p:nvPr/>
        </p:nvSpPr>
        <p:spPr>
          <a:xfrm>
            <a:off x="5181791" y="3558627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48" name="Google Shape;648;p24"/>
          <p:cNvSpPr txBox="1"/>
          <p:nvPr/>
        </p:nvSpPr>
        <p:spPr>
          <a:xfrm>
            <a:off x="9473825" y="193823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49" name="Google Shape;649;p24"/>
          <p:cNvSpPr txBox="1"/>
          <p:nvPr/>
        </p:nvSpPr>
        <p:spPr>
          <a:xfrm>
            <a:off x="9462058" y="2352761"/>
            <a:ext cx="261196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0" name="Google Shape;650;p24"/>
          <p:cNvSpPr txBox="1"/>
          <p:nvPr/>
        </p:nvSpPr>
        <p:spPr>
          <a:xfrm>
            <a:off x="9397477" y="5529502"/>
            <a:ext cx="2832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http://www.globalinnovation.fund</a:t>
            </a:r>
            <a:r>
              <a:rPr lang="pt-BR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/</a:t>
            </a:r>
            <a:endParaRPr lang="pt-BR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651" name="Google Shape;651;p24"/>
          <p:cNvSpPr txBox="1"/>
          <p:nvPr/>
        </p:nvSpPr>
        <p:spPr>
          <a:xfrm>
            <a:off x="5181925" y="2215028"/>
            <a:ext cx="3922500" cy="1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Grupos ou pessoas, de qualquer porte, que desenvolvam projetos inovadores sobre ciência e tecnologia, empreendedorismo, entre outras</a:t>
            </a:r>
            <a:r>
              <a:rPr lang="pt-BR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2" name="Google Shape;652;p24"/>
          <p:cNvSpPr txBox="1"/>
          <p:nvPr/>
        </p:nvSpPr>
        <p:spPr>
          <a:xfrm>
            <a:off x="5213327" y="3796479"/>
            <a:ext cx="30000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</a:t>
            </a:r>
            <a:r>
              <a:rPr lang="pt-BR" sz="1800" b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3" name="Google Shape;653;p24"/>
          <p:cNvSpPr txBox="1"/>
          <p:nvPr/>
        </p:nvSpPr>
        <p:spPr>
          <a:xfrm>
            <a:off x="797749" y="2320401"/>
            <a:ext cx="38289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Financiar propostas com soluções inovadoras que abordam os principais desafios do desenvolvimento.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4" name="Google Shape;654;p24"/>
          <p:cNvSpPr txBox="1"/>
          <p:nvPr/>
        </p:nvSpPr>
        <p:spPr>
          <a:xfrm>
            <a:off x="744090" y="4558817"/>
            <a:ext cx="36438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recursos podem variar entre £30.000 e £10.000.000 a depender do projeto selecionado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5" name="Google Shape;655;p24"/>
          <p:cNvSpPr txBox="1"/>
          <p:nvPr/>
        </p:nvSpPr>
        <p:spPr>
          <a:xfrm>
            <a:off x="5203802" y="5015400"/>
            <a:ext cx="41166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Possui projeto inovador para desafios de desenvolvimento global de empresas sociais, empresas com fins lucrativos, organizações sem fins lucrativos, pesquisadores e agências governamentais.</a:t>
            </a:r>
            <a:endParaRPr sz="25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657" name="Google Shape;657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275" y="1053075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11958" y="3942797"/>
            <a:ext cx="1617097" cy="151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5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66" name="Google Shape;666;p25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5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5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5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5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71" name="Google Shape;671;p25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72" name="Google Shape;672;p25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73" name="Google Shape;673;p25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674" name="Google Shape;67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25"/>
          <p:cNvSpPr txBox="1"/>
          <p:nvPr/>
        </p:nvSpPr>
        <p:spPr>
          <a:xfrm>
            <a:off x="759642" y="631701"/>
            <a:ext cx="11254333" cy="295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355999"/>
                </a:solidFill>
              </a:rPr>
              <a:t> </a:t>
            </a:r>
            <a:r>
              <a:rPr lang="pt-BR" dirty="0" smtClean="0">
                <a:solidFill>
                  <a:srgbClr val="355999"/>
                </a:solidFill>
              </a:rPr>
              <a:t> </a:t>
            </a: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Fundação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Interamericana (</a:t>
            </a:r>
            <a:r>
              <a:rPr lang="pt-BR" sz="36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Inter-American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Foundation – IAF)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676" name="Google Shape;676;p25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677" name="Google Shape;677;p2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25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683" name="Google Shape;683;p25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5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685" name="Google Shape;685;p2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25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689" name="Google Shape;689;p2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5"/>
          <p:cNvGrpSpPr/>
          <p:nvPr/>
        </p:nvGrpSpPr>
        <p:grpSpPr>
          <a:xfrm>
            <a:off x="4912729" y="3492636"/>
            <a:ext cx="336908" cy="330262"/>
            <a:chOff x="5983625" y="301625"/>
            <a:chExt cx="403000" cy="395050"/>
          </a:xfrm>
        </p:grpSpPr>
        <p:sp>
          <p:nvSpPr>
            <p:cNvPr id="696" name="Google Shape;696;p2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25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17" name="Google Shape;717;p25"/>
          <p:cNvSpPr txBox="1"/>
          <p:nvPr/>
        </p:nvSpPr>
        <p:spPr>
          <a:xfrm>
            <a:off x="725100" y="42964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718" name="Google Shape;718;p25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719" name="Google Shape;719;p2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25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2" name="Google Shape;722;p25"/>
          <p:cNvSpPr txBox="1"/>
          <p:nvPr/>
        </p:nvSpPr>
        <p:spPr>
          <a:xfrm>
            <a:off x="5253724" y="335278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3" name="Google Shape;723;p25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4" name="Google Shape;724;p25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5" name="Google Shape;725;p25"/>
          <p:cNvSpPr txBox="1"/>
          <p:nvPr/>
        </p:nvSpPr>
        <p:spPr>
          <a:xfrm>
            <a:off x="9385075" y="5129850"/>
            <a:ext cx="283200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https://www.iaf.gov/pt/solicite-fundos/#</a:t>
            </a:r>
            <a:r>
              <a:rPr lang="pt-BR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envie</a:t>
            </a:r>
            <a:endParaRPr lang="pt-BR"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726" name="Google Shape;726;p25"/>
          <p:cNvSpPr txBox="1"/>
          <p:nvPr/>
        </p:nvSpPr>
        <p:spPr>
          <a:xfrm>
            <a:off x="5245550" y="2351900"/>
            <a:ext cx="354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Microempresas, Empresas comunitárias e organizações não governamentais.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7" name="Google Shape;727;p25"/>
          <p:cNvSpPr txBox="1"/>
          <p:nvPr/>
        </p:nvSpPr>
        <p:spPr>
          <a:xfrm>
            <a:off x="5230413" y="3726838"/>
            <a:ext cx="3000000" cy="2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</a:t>
            </a:r>
            <a:r>
              <a:rPr lang="pt-BR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24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8" name="Google Shape;728;p25"/>
          <p:cNvSpPr txBox="1"/>
          <p:nvPr/>
        </p:nvSpPr>
        <p:spPr>
          <a:xfrm>
            <a:off x="827325" y="2342947"/>
            <a:ext cx="4021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Financiar iniciativas de autoajuda de grupos na  América Latina  e no Caribe para melhorar as  condições de vida dos desfavorecidos,  aumentando a capacidade de tomada de decisão  e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auto-governança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e  desenvolvendo  parcerias  com o setor público, empresas e a sociedade  civil.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29" name="Google Shape;729;p25"/>
          <p:cNvSpPr txBox="1"/>
          <p:nvPr/>
        </p:nvSpPr>
        <p:spPr>
          <a:xfrm>
            <a:off x="720275" y="4872750"/>
            <a:ext cx="3643800" cy="27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 US$ 25.000 até USS$ 400.000 por proposta.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30" name="Google Shape;730;p25"/>
          <p:cNvSpPr txBox="1"/>
          <p:nvPr/>
        </p:nvSpPr>
        <p:spPr>
          <a:xfrm>
            <a:off x="5262600" y="5117400"/>
            <a:ext cx="35442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É necessário que o projeto incentive a capacidade compartilhada dos beneficiários para a autoajuda.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731" name="Google Shape;731;p25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732" name="Google Shape;73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275" y="1053075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61275" y="3741200"/>
            <a:ext cx="1477214" cy="13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29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69" name="Google Shape;969;p29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9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9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9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74" name="Google Shape;974;p29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75" name="Google Shape;975;p29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76" name="Google Shape;976;p29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77" name="Google Shape;977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29"/>
          <p:cNvSpPr txBox="1"/>
          <p:nvPr/>
        </p:nvSpPr>
        <p:spPr>
          <a:xfrm>
            <a:off x="395375" y="789650"/>
            <a:ext cx="12313500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355999"/>
                </a:solidFill>
                <a:highlight>
                  <a:schemeClr val="lt2"/>
                </a:highlight>
              </a:rPr>
              <a:t> </a:t>
            </a:r>
            <a:r>
              <a:rPr lang="pt-BR" sz="2100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    </a:t>
            </a:r>
            <a:r>
              <a:rPr lang="pt-BR" sz="3600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Seleção Pública MCTI/FINEP/FNDCT Subvenção Econômica á Inovação – 02/2022 FINEP/MCTI </a:t>
            </a: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79" name="Google Shape;979;p29"/>
          <p:cNvGrpSpPr/>
          <p:nvPr/>
        </p:nvGrpSpPr>
        <p:grpSpPr>
          <a:xfrm>
            <a:off x="445279" y="2435660"/>
            <a:ext cx="487504" cy="458004"/>
            <a:chOff x="5970800" y="1619250"/>
            <a:chExt cx="428650" cy="456725"/>
          </a:xfrm>
        </p:grpSpPr>
        <p:sp>
          <p:nvSpPr>
            <p:cNvPr id="980" name="Google Shape;980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29"/>
          <p:cNvSpPr txBox="1"/>
          <p:nvPr/>
        </p:nvSpPr>
        <p:spPr>
          <a:xfrm>
            <a:off x="915862" y="2320991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86" name="Google Shape;986;p29"/>
          <p:cNvSpPr/>
          <p:nvPr/>
        </p:nvSpPr>
        <p:spPr>
          <a:xfrm>
            <a:off x="4902838" y="25019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29"/>
          <p:cNvGrpSpPr/>
          <p:nvPr/>
        </p:nvGrpSpPr>
        <p:grpSpPr>
          <a:xfrm>
            <a:off x="8856446" y="2417750"/>
            <a:ext cx="346104" cy="353231"/>
            <a:chOff x="3955900" y="2984500"/>
            <a:chExt cx="414000" cy="422525"/>
          </a:xfrm>
        </p:grpSpPr>
        <p:sp>
          <p:nvSpPr>
            <p:cNvPr id="988" name="Google Shape;988;p2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29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992" name="Google Shape;992;p2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9"/>
          <p:cNvGrpSpPr/>
          <p:nvPr/>
        </p:nvGrpSpPr>
        <p:grpSpPr>
          <a:xfrm>
            <a:off x="4857692" y="3675802"/>
            <a:ext cx="336908" cy="330262"/>
            <a:chOff x="5983625" y="301625"/>
            <a:chExt cx="403000" cy="395050"/>
          </a:xfrm>
        </p:grpSpPr>
        <p:sp>
          <p:nvSpPr>
            <p:cNvPr id="999" name="Google Shape;999;p2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29"/>
          <p:cNvSpPr txBox="1"/>
          <p:nvPr/>
        </p:nvSpPr>
        <p:spPr>
          <a:xfrm>
            <a:off x="5192999" y="231687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0" name="Google Shape;1020;p29"/>
          <p:cNvSpPr txBox="1"/>
          <p:nvPr/>
        </p:nvSpPr>
        <p:spPr>
          <a:xfrm>
            <a:off x="751675" y="4209575"/>
            <a:ext cx="164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021" name="Google Shape;1021;p29"/>
          <p:cNvGrpSpPr/>
          <p:nvPr/>
        </p:nvGrpSpPr>
        <p:grpSpPr>
          <a:xfrm>
            <a:off x="395370" y="4766359"/>
            <a:ext cx="356303" cy="360400"/>
            <a:chOff x="5297950" y="1632050"/>
            <a:chExt cx="426200" cy="431100"/>
          </a:xfrm>
        </p:grpSpPr>
        <p:sp>
          <p:nvSpPr>
            <p:cNvPr id="1022" name="Google Shape;1022;p2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9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5" name="Google Shape;1025;p29"/>
          <p:cNvSpPr txBox="1"/>
          <p:nvPr/>
        </p:nvSpPr>
        <p:spPr>
          <a:xfrm>
            <a:off x="5202779" y="3571041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6" name="Google Shape;1026;p29"/>
          <p:cNvSpPr txBox="1"/>
          <p:nvPr/>
        </p:nvSpPr>
        <p:spPr>
          <a:xfrm>
            <a:off x="9152908" y="226546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7" name="Google Shape;1027;p29"/>
          <p:cNvSpPr txBox="1"/>
          <p:nvPr/>
        </p:nvSpPr>
        <p:spPr>
          <a:xfrm>
            <a:off x="9129492" y="268650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8" name="Google Shape;1028;p29"/>
          <p:cNvSpPr txBox="1"/>
          <p:nvPr/>
        </p:nvSpPr>
        <p:spPr>
          <a:xfrm>
            <a:off x="9232675" y="5147778"/>
            <a:ext cx="28320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pt-BR" sz="1200" u="sng" dirty="0">
                <a:solidFill>
                  <a:srgbClr val="0563C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http://www.finep.gov.br/images/chamadas-publicas/2022/15_07_2022_EL_Regulamento.pdf</a:t>
            </a:r>
            <a:r>
              <a:rPr lang="pt-BR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29" name="Google Shape;1029;p29"/>
          <p:cNvSpPr txBox="1"/>
          <p:nvPr/>
        </p:nvSpPr>
        <p:spPr>
          <a:xfrm>
            <a:off x="5209579" y="2586287"/>
            <a:ext cx="3959909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brasileiras, definida como pessoa jurídica com sede no território nacional.</a:t>
            </a:r>
            <a:endParaRPr sz="2500" dirty="0">
              <a:solidFill>
                <a:schemeClr val="dk1"/>
              </a:solidFill>
              <a:highlight>
                <a:srgbClr val="F3F3F3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30" name="Google Shape;1030;p29"/>
          <p:cNvSpPr txBox="1"/>
          <p:nvPr/>
        </p:nvSpPr>
        <p:spPr>
          <a:xfrm>
            <a:off x="5221590" y="3818727"/>
            <a:ext cx="3408587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Data </a:t>
            </a:r>
            <a:r>
              <a:rPr lang="pt-BR" sz="1800" dirty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limite para submissão de fluxo </a:t>
            </a: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contínuo.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31" name="Google Shape;1031;p29"/>
          <p:cNvSpPr txBox="1"/>
          <p:nvPr/>
        </p:nvSpPr>
        <p:spPr>
          <a:xfrm>
            <a:off x="791963" y="2998770"/>
            <a:ext cx="376598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Conceder recursos de subvenção econômica para projetos inovadores e de risco tecnológico.</a:t>
            </a: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33" name="Google Shape;1033;p29"/>
          <p:cNvSpPr txBox="1"/>
          <p:nvPr/>
        </p:nvSpPr>
        <p:spPr>
          <a:xfrm>
            <a:off x="5248775" y="4839743"/>
            <a:ext cx="3494632" cy="19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brasileiras que exercem atividade econômica organizada para a produção ou a circulação de bens ou de serviços com intuito lucrativo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034" name="Google Shape;1034;p29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035" name="Google Shape;1035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101025"/>
            <a:ext cx="487500" cy="3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29"/>
          <p:cNvSpPr txBox="1"/>
          <p:nvPr/>
        </p:nvSpPr>
        <p:spPr>
          <a:xfrm>
            <a:off x="791964" y="5126750"/>
            <a:ext cx="3916786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latin typeface="Alegreya Sans"/>
                <a:ea typeface="Alegreya Sans"/>
                <a:cs typeface="Alegreya Sans"/>
                <a:sym typeface="Alegreya Sans"/>
              </a:rPr>
              <a:t>A Finep informará o montante total de recursos disponíveis para contratação de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latin typeface="Alegreya Sans"/>
                <a:ea typeface="Alegreya Sans"/>
                <a:cs typeface="Alegreya Sans"/>
                <a:sym typeface="Alegreya Sans"/>
              </a:rPr>
              <a:t>projetos.</a:t>
            </a: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037" name="Google Shape;103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14970" y="4029064"/>
            <a:ext cx="1108200" cy="1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2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2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2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46" name="Google Shape;446;p22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449" name="Google Shape;44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2"/>
          <p:cNvSpPr txBox="1"/>
          <p:nvPr/>
        </p:nvSpPr>
        <p:spPr>
          <a:xfrm>
            <a:off x="747843" y="856533"/>
            <a:ext cx="10419300" cy="153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</a:t>
            </a: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dital fundação</a:t>
            </a:r>
            <a:r>
              <a:rPr lang="pt-BR" sz="3600" dirty="0" smtClean="0">
                <a:solidFill>
                  <a:srgbClr val="0041D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DOEN</a:t>
            </a:r>
            <a:endParaRPr lang="pt-BR" sz="700" dirty="0" smtClean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451" name="Google Shape;451;p22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452" name="Google Shape;452;p2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2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58" name="Google Shape;458;p22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22"/>
          <p:cNvGrpSpPr/>
          <p:nvPr/>
        </p:nvGrpSpPr>
        <p:grpSpPr>
          <a:xfrm>
            <a:off x="8410790" y="2070284"/>
            <a:ext cx="346104" cy="353231"/>
            <a:chOff x="3955900" y="2984500"/>
            <a:chExt cx="414000" cy="422525"/>
          </a:xfrm>
        </p:grpSpPr>
        <p:sp>
          <p:nvSpPr>
            <p:cNvPr id="460" name="Google Shape;460;p2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2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464" name="Google Shape;464;p2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22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471" name="Google Shape;471;p22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2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92" name="Google Shape;492;p22"/>
          <p:cNvSpPr txBox="1"/>
          <p:nvPr/>
        </p:nvSpPr>
        <p:spPr>
          <a:xfrm>
            <a:off x="725100" y="40678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493" name="Google Shape;493;p22"/>
          <p:cNvGrpSpPr/>
          <p:nvPr/>
        </p:nvGrpSpPr>
        <p:grpSpPr>
          <a:xfrm>
            <a:off x="324720" y="4210859"/>
            <a:ext cx="356303" cy="360400"/>
            <a:chOff x="5297950" y="1632050"/>
            <a:chExt cx="426200" cy="431100"/>
          </a:xfrm>
        </p:grpSpPr>
        <p:sp>
          <p:nvSpPr>
            <p:cNvPr id="494" name="Google Shape;494;p22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22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5230413" y="30952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98" name="Google Shape;498;p22"/>
          <p:cNvSpPr txBox="1"/>
          <p:nvPr/>
        </p:nvSpPr>
        <p:spPr>
          <a:xfrm>
            <a:off x="8747301" y="192055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8747301" y="2340786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0" name="Google Shape;500;p22"/>
          <p:cNvSpPr txBox="1"/>
          <p:nvPr/>
        </p:nvSpPr>
        <p:spPr>
          <a:xfrm>
            <a:off x="8838987" y="5158400"/>
            <a:ext cx="2832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6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sz="16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www.doen.nl/applications</a:t>
            </a:r>
            <a:endParaRPr lang="pt-BR" sz="16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5230413" y="2413988"/>
            <a:ext cx="30000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Empreendedores.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2" name="Google Shape;502;p22"/>
          <p:cNvSpPr txBox="1"/>
          <p:nvPr/>
        </p:nvSpPr>
        <p:spPr>
          <a:xfrm>
            <a:off x="5230413" y="3574438"/>
            <a:ext cx="30000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submissões  possuem fluxo contínuo.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855375" y="2446025"/>
            <a:ext cx="38289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Apoiar projetos sociais nas áreas de energias sustentáveis, economia solidária e empreendimentos sociais.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4" name="Google Shape;504;p22"/>
          <p:cNvSpPr txBox="1"/>
          <p:nvPr/>
        </p:nvSpPr>
        <p:spPr>
          <a:xfrm>
            <a:off x="720275" y="4567950"/>
            <a:ext cx="3643800" cy="2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Não há valor máximo e mínimo estabelecidos para as doações, mas a Fundação normalmente financia um terço do valor do projeto.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5262600" y="5117400"/>
            <a:ext cx="3544200" cy="23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propostas devem ser enviadas através do formulário online, em inglês.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507" name="Google Shape;50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275" y="1053075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955726" y="3644425"/>
            <a:ext cx="1560000" cy="151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6" name="Google Shape;296;p20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99" name="Google Shape;29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0"/>
          <p:cNvSpPr txBox="1"/>
          <p:nvPr/>
        </p:nvSpPr>
        <p:spPr>
          <a:xfrm>
            <a:off x="573525" y="727337"/>
            <a:ext cx="10419300" cy="151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700" dirty="0">
                <a:solidFill>
                  <a:srgbClr val="355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pt-BR" sz="37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Procter </a:t>
            </a:r>
            <a:r>
              <a:rPr lang="pt-BR" sz="3700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&amp;</a:t>
            </a:r>
            <a:r>
              <a:rPr lang="pt-BR" sz="37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Gamble </a:t>
            </a:r>
            <a:endParaRPr sz="37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301" name="Google Shape;301;p20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302" name="Google Shape;302;p2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20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20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310" name="Google Shape;310;p2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0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314" name="Google Shape;314;p2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321" name="Google Shape;321;p2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20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725100" y="40678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43" name="Google Shape;343;p20"/>
          <p:cNvGrpSpPr/>
          <p:nvPr/>
        </p:nvGrpSpPr>
        <p:grpSpPr>
          <a:xfrm>
            <a:off x="324720" y="4210859"/>
            <a:ext cx="356303" cy="360400"/>
            <a:chOff x="5297950" y="1632050"/>
            <a:chExt cx="426200" cy="431100"/>
          </a:xfrm>
        </p:grpSpPr>
        <p:sp>
          <p:nvSpPr>
            <p:cNvPr id="344" name="Google Shape;344;p2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20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5230413" y="30952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9283375" y="2460950"/>
            <a:ext cx="255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9461275" y="5358450"/>
            <a:ext cx="2376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10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https://prosas.com.br/editais/7473-aceleradora-p-g-social</a:t>
            </a:r>
            <a:endParaRPr sz="11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5230413" y="2413988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Pessoas físicas e pessoas jurídicas.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5230413" y="3574438"/>
            <a:ext cx="3000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 possuem fluxo contínuo.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818175" y="2546075"/>
            <a:ext cx="3544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Catalisar conexões e acelerar ideias inovadoras focadas nas necessidades geradas pela pandemia da Covid-19 e suas consequências para toda a sociedade e a economia.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720275" y="4720350"/>
            <a:ext cx="24555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Valor limite destinado ao projeto R$ 400.000,00.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5262600" y="5193600"/>
            <a:ext cx="35442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Pessoas físicas com idade igual ou superior a 18 anos, pessoas jurídicas, associações e ONGs devidamente constituídas, residentes no Brasil.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57" name="Google Shape;357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64075" y="3948550"/>
            <a:ext cx="1476400" cy="14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9775" y="1123825"/>
            <a:ext cx="487500" cy="3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76200"/>
            <a:ext cx="12367475" cy="695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30"/>
          <p:cNvSpPr txBox="1"/>
          <p:nvPr/>
        </p:nvSpPr>
        <p:spPr>
          <a:xfrm>
            <a:off x="4137750" y="0"/>
            <a:ext cx="3916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Boletim Informativo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45" name="Google Shape;1045;p3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6872" y="5619302"/>
            <a:ext cx="2224842" cy="144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30"/>
          <p:cNvPicPr preferRelativeResize="0"/>
          <p:nvPr/>
        </p:nvPicPr>
        <p:blipFill rotWithShape="1">
          <a:blip r:embed="rId5">
            <a:alphaModFix/>
          </a:blip>
          <a:srcRect l="13073" t="48070"/>
          <a:stretch/>
        </p:blipFill>
        <p:spPr>
          <a:xfrm>
            <a:off x="-76200" y="-76200"/>
            <a:ext cx="27297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30"/>
          <p:cNvSpPr/>
          <p:nvPr/>
        </p:nvSpPr>
        <p:spPr>
          <a:xfrm>
            <a:off x="3767075" y="2361675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0"/>
          <p:cNvSpPr/>
          <p:nvPr/>
        </p:nvSpPr>
        <p:spPr>
          <a:xfrm>
            <a:off x="7706400" y="962375"/>
            <a:ext cx="14757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0"/>
          <p:cNvSpPr/>
          <p:nvPr/>
        </p:nvSpPr>
        <p:spPr>
          <a:xfrm>
            <a:off x="8255700" y="2586350"/>
            <a:ext cx="3597900" cy="8478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0"/>
          <p:cNvSpPr/>
          <p:nvPr/>
        </p:nvSpPr>
        <p:spPr>
          <a:xfrm>
            <a:off x="9822075" y="218630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0"/>
          <p:cNvSpPr/>
          <p:nvPr/>
        </p:nvSpPr>
        <p:spPr>
          <a:xfrm>
            <a:off x="-313550" y="5686025"/>
            <a:ext cx="22248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0"/>
          <p:cNvSpPr/>
          <p:nvPr/>
        </p:nvSpPr>
        <p:spPr>
          <a:xfrm>
            <a:off x="-248600" y="6085925"/>
            <a:ext cx="35979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0"/>
          <p:cNvSpPr/>
          <p:nvPr/>
        </p:nvSpPr>
        <p:spPr>
          <a:xfrm>
            <a:off x="4379675" y="4234700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0"/>
          <p:cNvSpPr/>
          <p:nvPr/>
        </p:nvSpPr>
        <p:spPr>
          <a:xfrm>
            <a:off x="-212125" y="3336650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0"/>
          <p:cNvSpPr/>
          <p:nvPr/>
        </p:nvSpPr>
        <p:spPr>
          <a:xfrm>
            <a:off x="-313550" y="2914275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0"/>
          <p:cNvSpPr/>
          <p:nvPr/>
        </p:nvSpPr>
        <p:spPr>
          <a:xfrm>
            <a:off x="-673100" y="3762250"/>
            <a:ext cx="5052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0"/>
          <p:cNvSpPr/>
          <p:nvPr/>
        </p:nvSpPr>
        <p:spPr>
          <a:xfrm>
            <a:off x="9279875" y="5131500"/>
            <a:ext cx="1475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0"/>
          <p:cNvSpPr/>
          <p:nvPr/>
        </p:nvSpPr>
        <p:spPr>
          <a:xfrm>
            <a:off x="7364975" y="343415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0"/>
          <p:cNvSpPr txBox="1"/>
          <p:nvPr/>
        </p:nvSpPr>
        <p:spPr>
          <a:xfrm>
            <a:off x="1974375" y="2864738"/>
            <a:ext cx="859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Programas de Apoio</a:t>
            </a:r>
            <a:endParaRPr sz="70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2675" y="1328388"/>
            <a:ext cx="1773197" cy="3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31"/>
          <p:cNvPicPr preferRelativeResize="0"/>
          <p:nvPr/>
        </p:nvPicPr>
        <p:blipFill rotWithShape="1">
          <a:blip r:embed="rId3">
            <a:alphaModFix/>
          </a:blip>
          <a:srcRect l="19719" r="9803"/>
          <a:stretch/>
        </p:blipFill>
        <p:spPr>
          <a:xfrm>
            <a:off x="8795200" y="3229600"/>
            <a:ext cx="2214099" cy="6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8795200" y="3839175"/>
            <a:ext cx="941750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9778200" y="2383613"/>
            <a:ext cx="941750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31"/>
          <p:cNvPicPr preferRelativeResize="0"/>
          <p:nvPr/>
        </p:nvPicPr>
        <p:blipFill rotWithShape="1">
          <a:blip r:embed="rId3">
            <a:alphaModFix/>
          </a:blip>
          <a:srcRect l="19719" r="9803"/>
          <a:stretch/>
        </p:blipFill>
        <p:spPr>
          <a:xfrm>
            <a:off x="10839438" y="204650"/>
            <a:ext cx="1433875" cy="45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10839450" y="603719"/>
            <a:ext cx="609887" cy="38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10528400" y="5420050"/>
            <a:ext cx="941750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11114675" y="4892550"/>
            <a:ext cx="941750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31"/>
          <p:cNvPicPr preferRelativeResize="0"/>
          <p:nvPr/>
        </p:nvPicPr>
        <p:blipFill rotWithShape="1">
          <a:blip r:embed="rId3">
            <a:alphaModFix/>
          </a:blip>
          <a:srcRect l="19714" r="39786" b="15031"/>
          <a:stretch/>
        </p:blipFill>
        <p:spPr>
          <a:xfrm>
            <a:off x="8464625" y="5994625"/>
            <a:ext cx="1272325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1"/>
          <p:cNvPicPr preferRelativeResize="0"/>
          <p:nvPr/>
        </p:nvPicPr>
        <p:blipFill rotWithShape="1">
          <a:blip r:embed="rId4">
            <a:alphaModFix/>
          </a:blip>
          <a:srcRect l="12990" t="15427" r="12990" b="15420"/>
          <a:stretch/>
        </p:blipFill>
        <p:spPr>
          <a:xfrm>
            <a:off x="8464621" y="5475225"/>
            <a:ext cx="609875" cy="5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0400" y="0"/>
            <a:ext cx="2114275" cy="4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1"/>
          <p:cNvSpPr txBox="1"/>
          <p:nvPr/>
        </p:nvSpPr>
        <p:spPr>
          <a:xfrm>
            <a:off x="753425" y="660200"/>
            <a:ext cx="5055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Programas de Apoio</a:t>
            </a:r>
            <a:endParaRPr sz="45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77" name="Google Shape;1077;p31"/>
          <p:cNvSpPr txBox="1"/>
          <p:nvPr/>
        </p:nvSpPr>
        <p:spPr>
          <a:xfrm>
            <a:off x="739754" y="1594552"/>
            <a:ext cx="9708900" cy="565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2400" dirty="0">
                <a:solidFill>
                  <a:srgbClr val="0070C0"/>
                </a:solidFill>
                <a:latin typeface="Chau Philomene One" panose="020B0604020202020204" charset="0"/>
                <a:hlinkClick r:id="rId5" action="ppaction://hlinksldjump"/>
              </a:rPr>
              <a:t>SELEÇÃO PÚBLICA MCTI/FINEP/FNDCT Subvenção Econômica à Inovação Empresas Startups em Tecnologias </a:t>
            </a:r>
            <a:r>
              <a:rPr lang="pt-BR" sz="2400" dirty="0" smtClean="0">
                <a:solidFill>
                  <a:srgbClr val="0070C0"/>
                </a:solidFill>
                <a:latin typeface="Chau Philomene One" panose="020B0604020202020204" charset="0"/>
                <a:hlinkClick r:id="rId5" action="ppaction://hlinksldjump"/>
              </a:rPr>
              <a:t>Habilitadora</a:t>
            </a:r>
            <a:endParaRPr lang="pt-BR" sz="2400" dirty="0" smtClean="0">
              <a:solidFill>
                <a:srgbClr val="0070C0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dirty="0" smtClean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Programa </a:t>
            </a:r>
            <a:r>
              <a:rPr lang="pt-BR" sz="23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de Subsídio para Inovação de  </a:t>
            </a:r>
            <a:r>
              <a:rPr lang="pt-BR" sz="2300" dirty="0" err="1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MPE’s</a:t>
            </a:r>
            <a:r>
              <a:rPr lang="pt-BR" sz="23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 – SEBRAE E EMBRAPII</a:t>
            </a:r>
            <a:endParaRPr sz="2300" dirty="0">
              <a:solidFill>
                <a:schemeClr val="accent1">
                  <a:lumMod val="75000"/>
                </a:schemeClr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Programa de Incubação e Ambiente de Empreendedorismo e Inovação da UECE 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Programa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Agrostart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 – BASF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Programa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Funcap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Conecta</a:t>
            </a:r>
            <a:endParaRPr lang="pt-BR" sz="2400" dirty="0" smtClean="0">
              <a:solidFill>
                <a:schemeClr val="accent1">
                  <a:lumMod val="75000"/>
                </a:schemeClr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0" action="ppaction://hlinksldjump"/>
              </a:rPr>
              <a:t>EMBRAPII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0" action="ppaction://hlinksldjump"/>
              </a:rPr>
              <a:t>E SEBRAE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1" action="ppaction://hlinksldjump"/>
              </a:rPr>
              <a:t>Sebraetec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1" action="ppaction://hlinksldjump"/>
              </a:rPr>
              <a:t> – Inovação e Tecnologia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 Finep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Inovacred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4.0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 à Competitividade das Micro e Pequenas   Indústrias – PROCOMPI</a:t>
            </a:r>
            <a:endParaRPr sz="2300" dirty="0">
              <a:solidFill>
                <a:schemeClr val="accent1">
                  <a:lumMod val="75000"/>
                </a:schemeClr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2º </a:t>
            </a:r>
            <a:r>
              <a:rPr lang="pt-BR" sz="2400" dirty="0" smtClean="0">
                <a:solidFill>
                  <a:srgbClr val="0070C0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Ciclo de conexão Startups do programa Inova saneamento </a:t>
            </a:r>
            <a:r>
              <a:rPr lang="pt-BR" sz="2400" dirty="0" err="1" smtClean="0">
                <a:solidFill>
                  <a:srgbClr val="0070C0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Aegea</a:t>
            </a:r>
            <a:endParaRPr sz="2300" dirty="0">
              <a:solidFill>
                <a:srgbClr val="0070C0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pic>
        <p:nvPicPr>
          <p:cNvPr id="1078" name="Google Shape;1078;p31"/>
          <p:cNvPicPr preferRelativeResize="0"/>
          <p:nvPr/>
        </p:nvPicPr>
        <p:blipFill>
          <a:blip r:embed="rId15">
            <a:alphaModFix amt="46000"/>
          </a:blip>
          <a:stretch>
            <a:fillRect/>
          </a:stretch>
        </p:blipFill>
        <p:spPr>
          <a:xfrm>
            <a:off x="10804423" y="61542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31"/>
          <p:cNvSpPr txBox="1"/>
          <p:nvPr/>
        </p:nvSpPr>
        <p:spPr>
          <a:xfrm>
            <a:off x="9881650" y="3853463"/>
            <a:ext cx="26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 rápido!</a:t>
            </a: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080" name="Google Shape;1080;p31"/>
          <p:cNvGrpSpPr/>
          <p:nvPr/>
        </p:nvGrpSpPr>
        <p:grpSpPr>
          <a:xfrm>
            <a:off x="10369575" y="4407587"/>
            <a:ext cx="1090463" cy="991746"/>
            <a:chOff x="-6329100" y="3632100"/>
            <a:chExt cx="293025" cy="291450"/>
          </a:xfrm>
        </p:grpSpPr>
        <p:sp>
          <p:nvSpPr>
            <p:cNvPr id="1081" name="Google Shape;1081;p31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31"/>
          <p:cNvSpPr/>
          <p:nvPr/>
        </p:nvSpPr>
        <p:spPr>
          <a:xfrm>
            <a:off x="414743" y="170113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1"/>
          <p:cNvSpPr/>
          <p:nvPr/>
        </p:nvSpPr>
        <p:spPr>
          <a:xfrm>
            <a:off x="399225" y="2784917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1"/>
          <p:cNvSpPr/>
          <p:nvPr/>
        </p:nvSpPr>
        <p:spPr>
          <a:xfrm>
            <a:off x="399637" y="2402113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1"/>
          <p:cNvSpPr/>
          <p:nvPr/>
        </p:nvSpPr>
        <p:spPr>
          <a:xfrm>
            <a:off x="399225" y="311710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1"/>
          <p:cNvSpPr/>
          <p:nvPr/>
        </p:nvSpPr>
        <p:spPr>
          <a:xfrm>
            <a:off x="397033" y="3523567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1"/>
          <p:cNvSpPr/>
          <p:nvPr/>
        </p:nvSpPr>
        <p:spPr>
          <a:xfrm>
            <a:off x="397033" y="383917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1"/>
          <p:cNvSpPr/>
          <p:nvPr/>
        </p:nvSpPr>
        <p:spPr>
          <a:xfrm>
            <a:off x="408233" y="4182563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1"/>
          <p:cNvSpPr/>
          <p:nvPr/>
        </p:nvSpPr>
        <p:spPr>
          <a:xfrm>
            <a:off x="397033" y="456870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>
            <a:off x="408233" y="493631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>
            <a:off x="408233" y="563812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4F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4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4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4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4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4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5" name="Google Shape;1255;p34"/>
          <p:cNvSpPr txBox="1"/>
          <p:nvPr/>
        </p:nvSpPr>
        <p:spPr>
          <a:xfrm>
            <a:off x="21002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6" name="Google Shape;1256;p34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7" name="Google Shape;1257;p34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258" name="Google Shape;125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34"/>
          <p:cNvSpPr txBox="1"/>
          <p:nvPr/>
        </p:nvSpPr>
        <p:spPr>
          <a:xfrm>
            <a:off x="817275" y="874750"/>
            <a:ext cx="11124300" cy="32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Chau Philomene One" panose="020B0604020202020204" charset="0"/>
              </a:rPr>
              <a:t>SELEÇÃO PÚBLICA MCTI/FINEP/FNDCT Subvenção Econômica à Inovação Empresas Startups Em Tecnologias Habilitadoras </a:t>
            </a: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1260" name="Google Shape;1260;p34"/>
          <p:cNvGrpSpPr/>
          <p:nvPr/>
        </p:nvGrpSpPr>
        <p:grpSpPr>
          <a:xfrm>
            <a:off x="380055" y="2061968"/>
            <a:ext cx="487504" cy="458004"/>
            <a:chOff x="5970800" y="1619250"/>
            <a:chExt cx="428650" cy="456725"/>
          </a:xfrm>
        </p:grpSpPr>
        <p:sp>
          <p:nvSpPr>
            <p:cNvPr id="1261" name="Google Shape;1261;p34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34"/>
          <p:cNvSpPr txBox="1"/>
          <p:nvPr/>
        </p:nvSpPr>
        <p:spPr>
          <a:xfrm>
            <a:off x="828877" y="197011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67" name="Google Shape;1267;p34"/>
          <p:cNvSpPr/>
          <p:nvPr/>
        </p:nvSpPr>
        <p:spPr>
          <a:xfrm>
            <a:off x="4910366" y="2141518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4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269" name="Google Shape;1269;p34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4"/>
          <p:cNvGrpSpPr/>
          <p:nvPr/>
        </p:nvGrpSpPr>
        <p:grpSpPr>
          <a:xfrm>
            <a:off x="4744332" y="4791822"/>
            <a:ext cx="451252" cy="360423"/>
            <a:chOff x="5241175" y="4959100"/>
            <a:chExt cx="539775" cy="517775"/>
          </a:xfrm>
        </p:grpSpPr>
        <p:sp>
          <p:nvSpPr>
            <p:cNvPr id="1273" name="Google Shape;1273;p3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4"/>
          <p:cNvGrpSpPr/>
          <p:nvPr/>
        </p:nvGrpSpPr>
        <p:grpSpPr>
          <a:xfrm>
            <a:off x="4875009" y="3438915"/>
            <a:ext cx="336908" cy="330262"/>
            <a:chOff x="5983625" y="301625"/>
            <a:chExt cx="403000" cy="395050"/>
          </a:xfrm>
        </p:grpSpPr>
        <p:sp>
          <p:nvSpPr>
            <p:cNvPr id="1280" name="Google Shape;1280;p34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34"/>
          <p:cNvSpPr txBox="1"/>
          <p:nvPr/>
        </p:nvSpPr>
        <p:spPr>
          <a:xfrm>
            <a:off x="5219701" y="200889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1" name="Google Shape;1301;p34"/>
          <p:cNvSpPr txBox="1"/>
          <p:nvPr/>
        </p:nvSpPr>
        <p:spPr>
          <a:xfrm>
            <a:off x="777978" y="451648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02" name="Google Shape;1302;p34"/>
          <p:cNvGrpSpPr/>
          <p:nvPr/>
        </p:nvGrpSpPr>
        <p:grpSpPr>
          <a:xfrm>
            <a:off x="456384" y="4623288"/>
            <a:ext cx="356303" cy="360400"/>
            <a:chOff x="5297950" y="1632050"/>
            <a:chExt cx="426200" cy="431100"/>
          </a:xfrm>
        </p:grpSpPr>
        <p:sp>
          <p:nvSpPr>
            <p:cNvPr id="1303" name="Google Shape;1303;p3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34"/>
          <p:cNvSpPr txBox="1"/>
          <p:nvPr/>
        </p:nvSpPr>
        <p:spPr>
          <a:xfrm>
            <a:off x="5192836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6" name="Google Shape;1306;p34"/>
          <p:cNvSpPr txBox="1"/>
          <p:nvPr/>
        </p:nvSpPr>
        <p:spPr>
          <a:xfrm>
            <a:off x="5192836" y="329610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7" name="Google Shape;1307;p34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8" name="Google Shape;1308;p34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9" name="Google Shape;1309;p34"/>
          <p:cNvSpPr txBox="1"/>
          <p:nvPr/>
        </p:nvSpPr>
        <p:spPr>
          <a:xfrm>
            <a:off x="9389188" y="5269324"/>
            <a:ext cx="209872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u="sng" dirty="0" smtClean="0">
                <a:latin typeface="Alegreya Sans" panose="020B0604020202020204" charset="0"/>
                <a:hlinkClick r:id="rId9"/>
              </a:rPr>
              <a:t>http</a:t>
            </a:r>
            <a:r>
              <a:rPr lang="pt-BR" u="sng" dirty="0">
                <a:latin typeface="Alegreya Sans" panose="020B0604020202020204" charset="0"/>
                <a:hlinkClick r:id="rId9"/>
              </a:rPr>
              <a:t>://</a:t>
            </a:r>
            <a:r>
              <a:rPr lang="pt-BR" u="sng" dirty="0" smtClean="0">
                <a:latin typeface="Alegreya Sans" panose="020B0604020202020204" charset="0"/>
                <a:hlinkClick r:id="rId9"/>
              </a:rPr>
              <a:t>www.finep.gov.br/chamadas-publicas/chamadapublica/709</a:t>
            </a:r>
            <a:endParaRPr lang="pt-BR" u="sng" dirty="0" smtClean="0">
              <a:latin typeface="Alegreya Sans" panose="020B0604020202020204" charset="0"/>
            </a:endParaRPr>
          </a:p>
        </p:txBody>
      </p:sp>
      <p:sp>
        <p:nvSpPr>
          <p:cNvPr id="1310" name="Google Shape;1310;p34"/>
          <p:cNvSpPr txBox="1"/>
          <p:nvPr/>
        </p:nvSpPr>
        <p:spPr>
          <a:xfrm>
            <a:off x="5245550" y="2351900"/>
            <a:ext cx="35442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Alegreya Sans" panose="020B0604020202020204" charset="0"/>
              </a:rPr>
              <a:t>Startups </a:t>
            </a:r>
            <a:r>
              <a:rPr lang="pt-BR" sz="1800" dirty="0" smtClean="0">
                <a:latin typeface="Alegreya Sans" panose="020B0604020202020204" charset="0"/>
              </a:rPr>
              <a:t>brasileiras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1" name="Google Shape;1311;p34"/>
          <p:cNvSpPr txBox="1"/>
          <p:nvPr/>
        </p:nvSpPr>
        <p:spPr>
          <a:xfrm>
            <a:off x="5229927" y="3692103"/>
            <a:ext cx="30000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28 de dezembro de 2022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2" name="Google Shape;1312;p34"/>
          <p:cNvSpPr txBox="1"/>
          <p:nvPr/>
        </p:nvSpPr>
        <p:spPr>
          <a:xfrm>
            <a:off x="857634" y="2314951"/>
            <a:ext cx="4021800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>
                <a:latin typeface="Alegreya Sans" panose="020B0604020202020204" charset="0"/>
              </a:rPr>
              <a:t>C</a:t>
            </a:r>
            <a:r>
              <a:rPr lang="pt-BR" sz="1800" dirty="0" smtClean="0">
                <a:latin typeface="Alegreya Sans" panose="020B0604020202020204" charset="0"/>
              </a:rPr>
              <a:t>onceder </a:t>
            </a:r>
            <a:r>
              <a:rPr lang="pt-BR" sz="1800" dirty="0">
                <a:latin typeface="Alegreya Sans" panose="020B0604020202020204" charset="0"/>
              </a:rPr>
              <a:t>recursos de subvenção econômica para o desenvolvimento de produtos, processos e/ou serviços inovadores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3" name="Google Shape;1313;p34"/>
          <p:cNvSpPr txBox="1"/>
          <p:nvPr/>
        </p:nvSpPr>
        <p:spPr>
          <a:xfrm>
            <a:off x="729856" y="4881388"/>
            <a:ext cx="36438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 smtClean="0">
                <a:latin typeface="Alegreya Sans" panose="020B0604020202020204" charset="0"/>
              </a:rPr>
              <a:t>Fonte </a:t>
            </a:r>
            <a:r>
              <a:rPr lang="pt-BR" sz="1800" dirty="0">
                <a:latin typeface="Alegreya Sans" panose="020B0604020202020204" charset="0"/>
              </a:rPr>
              <a:t>de Recurso: FNDCT</a:t>
            </a:r>
            <a:endParaRPr sz="1800" dirty="0">
              <a:solidFill>
                <a:srgbClr val="222222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4" name="Google Shape;1314;p34"/>
          <p:cNvSpPr txBox="1"/>
          <p:nvPr/>
        </p:nvSpPr>
        <p:spPr>
          <a:xfrm>
            <a:off x="5283988" y="5032509"/>
            <a:ext cx="41052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Sem requisitos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5" name="Google Shape;1315;p34"/>
          <p:cNvSpPr txBox="1"/>
          <p:nvPr/>
        </p:nvSpPr>
        <p:spPr>
          <a:xfrm>
            <a:off x="23713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16" name="Google Shape;1316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4" y="3653555"/>
            <a:ext cx="1630327" cy="16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10695411" y="5982850"/>
            <a:ext cx="1351515" cy="65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5"/>
          <p:cNvGrpSpPr/>
          <p:nvPr/>
        </p:nvGrpSpPr>
        <p:grpSpPr>
          <a:xfrm>
            <a:off x="4349477" y="678648"/>
            <a:ext cx="3493060" cy="2535575"/>
            <a:chOff x="-62151950" y="4111775"/>
            <a:chExt cx="318225" cy="316650"/>
          </a:xfrm>
        </p:grpSpPr>
        <p:sp>
          <p:nvSpPr>
            <p:cNvPr id="110" name="Google Shape;110;p15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5"/>
          <p:cNvSpPr txBox="1"/>
          <p:nvPr/>
        </p:nvSpPr>
        <p:spPr>
          <a:xfrm>
            <a:off x="3728056" y="3479728"/>
            <a:ext cx="51399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Boletim de Ações é um compilado com os editais, projetos e eventos</a:t>
            </a:r>
            <a:r>
              <a:rPr lang="pt-BR" sz="21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pensados exclusivamente para os empreendedores que estão alinhados com as inovações do mercado. Para quem já está no mercado, há diversos programas de implantação de novas oportunidades de negócio </a:t>
            </a:r>
            <a:r>
              <a:rPr lang="pt-BR" sz="21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através da sustentabilidade, da tecnologia e da inovação.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 amt="32000"/>
          </a:blip>
          <a:srcRect l="958" t="4790" r="32916" b="-4790"/>
          <a:stretch/>
        </p:blipFill>
        <p:spPr>
          <a:xfrm>
            <a:off x="8698950" y="852700"/>
            <a:ext cx="3770150" cy="60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4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4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4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4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4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5" name="Google Shape;1255;p34"/>
          <p:cNvSpPr txBox="1"/>
          <p:nvPr/>
        </p:nvSpPr>
        <p:spPr>
          <a:xfrm>
            <a:off x="21002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6" name="Google Shape;1256;p34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7" name="Google Shape;1257;p34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258" name="Google Shape;125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34"/>
          <p:cNvSpPr txBox="1"/>
          <p:nvPr/>
        </p:nvSpPr>
        <p:spPr>
          <a:xfrm>
            <a:off x="817275" y="874750"/>
            <a:ext cx="11124300" cy="428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 De Subsídio Para Inovação De </a:t>
            </a:r>
            <a:r>
              <a:rPr lang="pt-BR" sz="35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Mpe’s</a:t>
            </a:r>
            <a:r>
              <a:rPr lang="pt-BR" sz="35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– SEBRAE E EMBRAPII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55999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1260" name="Google Shape;1260;p34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261" name="Google Shape;1261;p34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34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67" name="Google Shape;1267;p34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4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269" name="Google Shape;1269;p34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4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273" name="Google Shape;1273;p3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4"/>
          <p:cNvGrpSpPr/>
          <p:nvPr/>
        </p:nvGrpSpPr>
        <p:grpSpPr>
          <a:xfrm>
            <a:off x="4858644" y="3379724"/>
            <a:ext cx="336908" cy="330262"/>
            <a:chOff x="5983625" y="301625"/>
            <a:chExt cx="403000" cy="395050"/>
          </a:xfrm>
        </p:grpSpPr>
        <p:sp>
          <p:nvSpPr>
            <p:cNvPr id="1280" name="Google Shape;1280;p34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34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1" name="Google Shape;1301;p34"/>
          <p:cNvSpPr txBox="1"/>
          <p:nvPr/>
        </p:nvSpPr>
        <p:spPr>
          <a:xfrm>
            <a:off x="725100" y="41440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02" name="Google Shape;1302;p34"/>
          <p:cNvGrpSpPr/>
          <p:nvPr/>
        </p:nvGrpSpPr>
        <p:grpSpPr>
          <a:xfrm>
            <a:off x="324720" y="4363259"/>
            <a:ext cx="356303" cy="360400"/>
            <a:chOff x="5297950" y="1632050"/>
            <a:chExt cx="426200" cy="431100"/>
          </a:xfrm>
        </p:grpSpPr>
        <p:sp>
          <p:nvSpPr>
            <p:cNvPr id="1303" name="Google Shape;1303;p3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34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6" name="Google Shape;1306;p34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7" name="Google Shape;1307;p34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8" name="Google Shape;1308;p34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9" name="Google Shape;1309;p34"/>
          <p:cNvSpPr txBox="1"/>
          <p:nvPr/>
        </p:nvSpPr>
        <p:spPr>
          <a:xfrm>
            <a:off x="9461275" y="5358450"/>
            <a:ext cx="28320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3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conteudo.sebrae.com.br/sites/PortalSebrae/artigos/como-conseguir-aporte-financeiro-para-seu-projeto-de-inovacao,a8c3a27e0206c510VgnVCM1000004c00210aRCRD</a:t>
            </a:r>
            <a:endParaRPr lang="pt-BR" sz="13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310" name="Google Shape;1310;p34"/>
          <p:cNvSpPr txBox="1"/>
          <p:nvPr/>
        </p:nvSpPr>
        <p:spPr>
          <a:xfrm>
            <a:off x="5245550" y="2351900"/>
            <a:ext cx="354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 e pequenas empresas, microempreendedores individuais e startups de base tecnológica.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1" name="Google Shape;1311;p34"/>
          <p:cNvSpPr txBox="1"/>
          <p:nvPr/>
        </p:nvSpPr>
        <p:spPr>
          <a:xfrm>
            <a:off x="5230413" y="3650638"/>
            <a:ext cx="30000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2" name="Google Shape;1312;p34"/>
          <p:cNvSpPr txBox="1"/>
          <p:nvPr/>
        </p:nvSpPr>
        <p:spPr>
          <a:xfrm>
            <a:off x="836338" y="2368800"/>
            <a:ext cx="4021800" cy="28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Proporcionar  aos pequenos negócios acesso à infraestrutura e conhecimentos científicos e tecnológicos das unidades da </a:t>
            </a:r>
            <a:r>
              <a:rPr lang="pt-BR" sz="19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Embrap</a:t>
            </a:r>
            <a:r>
              <a:rPr lang="pt-BR" sz="19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II, que trabalharão no desenvolvimento de produtos e soluções inovadoras.</a:t>
            </a:r>
            <a:endParaRPr sz="21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3" name="Google Shape;1313;p34"/>
          <p:cNvSpPr txBox="1"/>
          <p:nvPr/>
        </p:nvSpPr>
        <p:spPr>
          <a:xfrm>
            <a:off x="720275" y="4720350"/>
            <a:ext cx="36438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Ao todo, serão R$ 120 milhões para financiar o  desenvolvimento de ideias e soluções inovadoras  nos mais variados setores.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4" name="Google Shape;1314;p34"/>
          <p:cNvSpPr txBox="1"/>
          <p:nvPr/>
        </p:nvSpPr>
        <p:spPr>
          <a:xfrm>
            <a:off x="5267678" y="4900842"/>
            <a:ext cx="4105200" cy="44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empresa interessada deve ter Classificação Nacional de Atividades Econômicas (CNAE) industrial ou ligada à Tecnologia da Informação e Comunicação (TIC).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5" name="Google Shape;1315;p34"/>
          <p:cNvSpPr txBox="1"/>
          <p:nvPr/>
        </p:nvSpPr>
        <p:spPr>
          <a:xfrm>
            <a:off x="23713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16" name="Google Shape;1316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61275" y="3775075"/>
            <a:ext cx="1480726" cy="1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35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5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26" name="Google Shape;1326;p35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5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5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5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30" name="Google Shape;1330;p35"/>
          <p:cNvSpPr txBox="1"/>
          <p:nvPr/>
        </p:nvSpPr>
        <p:spPr>
          <a:xfrm>
            <a:off x="21049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31" name="Google Shape;1331;p35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32" name="Google Shape;1332;p35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33" name="Google Shape;133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35"/>
          <p:cNvSpPr txBox="1"/>
          <p:nvPr/>
        </p:nvSpPr>
        <p:spPr>
          <a:xfrm>
            <a:off x="817275" y="874750"/>
            <a:ext cx="11124300" cy="40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 de Incubação e Ambiente de Empreendedorismo e Inovação da UECE</a:t>
            </a:r>
            <a:endParaRPr sz="32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55999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1335" name="Google Shape;1335;p35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336" name="Google Shape;1336;p3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1" name="Google Shape;1341;p35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42" name="Google Shape;1342;p35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3" name="Google Shape;1343;p35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344" name="Google Shape;1344;p3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35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348" name="Google Shape;1348;p3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5"/>
          <p:cNvGrpSpPr/>
          <p:nvPr/>
        </p:nvGrpSpPr>
        <p:grpSpPr>
          <a:xfrm>
            <a:off x="4858644" y="3379724"/>
            <a:ext cx="336908" cy="330262"/>
            <a:chOff x="5983625" y="301625"/>
            <a:chExt cx="403000" cy="395050"/>
          </a:xfrm>
        </p:grpSpPr>
        <p:sp>
          <p:nvSpPr>
            <p:cNvPr id="1355" name="Google Shape;1355;p3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" name="Google Shape;1375;p35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76" name="Google Shape;1376;p35"/>
          <p:cNvSpPr txBox="1"/>
          <p:nvPr/>
        </p:nvSpPr>
        <p:spPr>
          <a:xfrm>
            <a:off x="723546" y="458570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77" name="Google Shape;1377;p35"/>
          <p:cNvGrpSpPr/>
          <p:nvPr/>
        </p:nvGrpSpPr>
        <p:grpSpPr>
          <a:xfrm>
            <a:off x="359113" y="4749772"/>
            <a:ext cx="356303" cy="360400"/>
            <a:chOff x="5297950" y="1632050"/>
            <a:chExt cx="426200" cy="431100"/>
          </a:xfrm>
        </p:grpSpPr>
        <p:sp>
          <p:nvSpPr>
            <p:cNvPr id="1378" name="Google Shape;1378;p3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" name="Google Shape;1380;p35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1" name="Google Shape;1381;p35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2" name="Google Shape;1382;p35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3" name="Google Shape;1383;p35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4" name="Google Shape;1384;p35"/>
          <p:cNvSpPr txBox="1"/>
          <p:nvPr/>
        </p:nvSpPr>
        <p:spPr>
          <a:xfrm>
            <a:off x="9461275" y="5358450"/>
            <a:ext cx="2832000" cy="20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6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sz="16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www.uece.br/incubauece</a:t>
            </a:r>
            <a:endParaRPr lang="pt-BR" sz="16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385" name="Google Shape;1385;p35"/>
          <p:cNvSpPr txBox="1"/>
          <p:nvPr/>
        </p:nvSpPr>
        <p:spPr>
          <a:xfrm>
            <a:off x="5245550" y="2428100"/>
            <a:ext cx="3544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Instituições de ensino, empresas e entidades governamentais.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6" name="Google Shape;1386;p35"/>
          <p:cNvSpPr txBox="1"/>
          <p:nvPr/>
        </p:nvSpPr>
        <p:spPr>
          <a:xfrm>
            <a:off x="5230413" y="3726838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Data limite para submissão até 31 de dezembro de 2022.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7" name="Google Shape;1387;p35"/>
          <p:cNvSpPr txBox="1"/>
          <p:nvPr/>
        </p:nvSpPr>
        <p:spPr>
          <a:xfrm>
            <a:off x="836338" y="2368800"/>
            <a:ext cx="3722550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Habilitar o estabelecimento de parcerias com entidades públicas e empresas dispostas a alocar recursos operacionais e estratégicos para a execução do programa, no que diz respeito à uso de infraestrutura, licença de uso de software. e privado.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8" name="Google Shape;1388;p35"/>
          <p:cNvSpPr txBox="1"/>
          <p:nvPr/>
        </p:nvSpPr>
        <p:spPr>
          <a:xfrm>
            <a:off x="725100" y="4992464"/>
            <a:ext cx="364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Sem recursos definidos.</a:t>
            </a: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89" name="Google Shape;1389;p35"/>
          <p:cNvSpPr txBox="1"/>
          <p:nvPr/>
        </p:nvSpPr>
        <p:spPr>
          <a:xfrm>
            <a:off x="5262600" y="5193600"/>
            <a:ext cx="41052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Entidades Públicas e Empresas que executem programas, relacionados a infraestrutura, licença de uso de software.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90" name="Google Shape;139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35"/>
          <p:cNvPicPr preferRelativeResize="0"/>
          <p:nvPr/>
        </p:nvPicPr>
        <p:blipFill rotWithShape="1">
          <a:blip r:embed="rId11">
            <a:alphaModFix/>
          </a:blip>
          <a:srcRect t="9557" r="13322" b="6606"/>
          <a:stretch/>
        </p:blipFill>
        <p:spPr>
          <a:xfrm>
            <a:off x="9461275" y="3832750"/>
            <a:ext cx="1505570" cy="14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Google Shape;13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650" y="-38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36"/>
          <p:cNvSpPr/>
          <p:nvPr/>
        </p:nvSpPr>
        <p:spPr>
          <a:xfrm>
            <a:off x="-67425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6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6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6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6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03" name="Google Shape;1403;p36"/>
          <p:cNvSpPr txBox="1"/>
          <p:nvPr/>
        </p:nvSpPr>
        <p:spPr>
          <a:xfrm>
            <a:off x="20570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04" name="Google Shape;1404;p36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05" name="Google Shape;1405;p36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406" name="Google Shape;140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p36"/>
          <p:cNvSpPr txBox="1"/>
          <p:nvPr/>
        </p:nvSpPr>
        <p:spPr>
          <a:xfrm>
            <a:off x="888547" y="925409"/>
            <a:ext cx="1112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 </a:t>
            </a:r>
            <a:r>
              <a:rPr lang="pt-BR" sz="30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Agrostart</a:t>
            </a:r>
            <a:r>
              <a:rPr lang="pt-BR" sz="30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– BASF</a:t>
            </a:r>
            <a:endParaRPr lang="pt-BR" sz="1200" dirty="0">
              <a:solidFill>
                <a:srgbClr val="355999"/>
              </a:solidFill>
            </a:endParaRPr>
          </a:p>
        </p:txBody>
      </p:sp>
      <p:grpSp>
        <p:nvGrpSpPr>
          <p:cNvPr id="1408" name="Google Shape;1408;p36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409" name="Google Shape;1409;p3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36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15" name="Google Shape;1415;p36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6" name="Google Shape;1416;p36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417" name="Google Shape;1417;p3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36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421" name="Google Shape;1421;p3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36"/>
          <p:cNvGrpSpPr/>
          <p:nvPr/>
        </p:nvGrpSpPr>
        <p:grpSpPr>
          <a:xfrm>
            <a:off x="4858644" y="3379724"/>
            <a:ext cx="336908" cy="330262"/>
            <a:chOff x="5983625" y="301625"/>
            <a:chExt cx="403000" cy="395050"/>
          </a:xfrm>
        </p:grpSpPr>
        <p:sp>
          <p:nvSpPr>
            <p:cNvPr id="1428" name="Google Shape;1428;p3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" name="Google Shape;1448;p36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49" name="Google Shape;1449;p36"/>
          <p:cNvSpPr txBox="1"/>
          <p:nvPr/>
        </p:nvSpPr>
        <p:spPr>
          <a:xfrm>
            <a:off x="725100" y="41440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450" name="Google Shape;1450;p36"/>
          <p:cNvGrpSpPr/>
          <p:nvPr/>
        </p:nvGrpSpPr>
        <p:grpSpPr>
          <a:xfrm>
            <a:off x="324720" y="4363259"/>
            <a:ext cx="356303" cy="360400"/>
            <a:chOff x="5297950" y="1632050"/>
            <a:chExt cx="426200" cy="431100"/>
          </a:xfrm>
        </p:grpSpPr>
        <p:sp>
          <p:nvSpPr>
            <p:cNvPr id="1451" name="Google Shape;1451;p3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36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54" name="Google Shape;1454;p36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55" name="Google Shape;1455;p36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56" name="Google Shape;1456;p36"/>
          <p:cNvSpPr txBox="1"/>
          <p:nvPr/>
        </p:nvSpPr>
        <p:spPr>
          <a:xfrm>
            <a:off x="9283375" y="23085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57" name="Google Shape;1457;p36"/>
          <p:cNvSpPr txBox="1"/>
          <p:nvPr/>
        </p:nvSpPr>
        <p:spPr>
          <a:xfrm>
            <a:off x="9367800" y="5185600"/>
            <a:ext cx="2730600" cy="18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https://agrostart.basf.com/pt/#</a:t>
            </a:r>
            <a:r>
              <a:rPr lang="pt-BR" sz="15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noticias</a:t>
            </a:r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458" name="Google Shape;1458;p36"/>
          <p:cNvSpPr txBox="1"/>
          <p:nvPr/>
        </p:nvSpPr>
        <p:spPr>
          <a:xfrm>
            <a:off x="5245550" y="2351900"/>
            <a:ext cx="3544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Startups interessadas em desenvolver soluções.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59" name="Google Shape;1459;p36"/>
          <p:cNvSpPr txBox="1"/>
          <p:nvPr/>
        </p:nvSpPr>
        <p:spPr>
          <a:xfrm>
            <a:off x="5230413" y="3574438"/>
            <a:ext cx="3000000" cy="3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60" name="Google Shape;1460;p36"/>
          <p:cNvSpPr txBox="1"/>
          <p:nvPr/>
        </p:nvSpPr>
        <p:spPr>
          <a:xfrm>
            <a:off x="836338" y="2368800"/>
            <a:ext cx="4021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Desenvolver e promover startups focadas em soluções agrodigitais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para enfrentar os desafios dentro e fora do campo.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61" name="Google Shape;1461;p36"/>
          <p:cNvSpPr txBox="1"/>
          <p:nvPr/>
        </p:nvSpPr>
        <p:spPr>
          <a:xfrm>
            <a:off x="720275" y="4567950"/>
            <a:ext cx="3643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Mentorias com especialistas, validação da solução, aceleração interna para criação de modelos de acesso a mercado, suporte do ecossistema de parceiros AgroStart e possibilidade de investimento.</a:t>
            </a: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62" name="Google Shape;1462;p36"/>
          <p:cNvSpPr txBox="1"/>
          <p:nvPr/>
        </p:nvSpPr>
        <p:spPr>
          <a:xfrm>
            <a:off x="5262600" y="5041200"/>
            <a:ext cx="4105200" cy="5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Startups de um ou mais dos seguintes setores: agricultura de precisão, automação, reposição contínua, gestão da lavoura e rastreabilidade.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63" name="Google Shape;1463;p36"/>
          <p:cNvSpPr txBox="1"/>
          <p:nvPr/>
        </p:nvSpPr>
        <p:spPr>
          <a:xfrm>
            <a:off x="-674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464" name="Google Shape;1464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367800" y="3574438"/>
            <a:ext cx="1678902" cy="15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" name="Google Shape;14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650" y="-38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37"/>
          <p:cNvSpPr/>
          <p:nvPr/>
        </p:nvSpPr>
        <p:spPr>
          <a:xfrm>
            <a:off x="-67425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7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7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7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7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77" name="Google Shape;1477;p37"/>
          <p:cNvSpPr txBox="1"/>
          <p:nvPr/>
        </p:nvSpPr>
        <p:spPr>
          <a:xfrm>
            <a:off x="20570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78" name="Google Shape;1478;p37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79" name="Google Shape;1479;p37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480" name="Google Shape;148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37"/>
          <p:cNvSpPr txBox="1"/>
          <p:nvPr/>
        </p:nvSpPr>
        <p:spPr>
          <a:xfrm>
            <a:off x="836338" y="883368"/>
            <a:ext cx="1112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 FUNCAP Conecta</a:t>
            </a:r>
            <a:endParaRPr lang="pt-BR" sz="30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1482" name="Google Shape;1482;p37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483" name="Google Shape;1483;p3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37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89" name="Google Shape;1489;p37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37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491" name="Google Shape;1491;p3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37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495" name="Google Shape;1495;p3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37"/>
          <p:cNvGrpSpPr/>
          <p:nvPr/>
        </p:nvGrpSpPr>
        <p:grpSpPr>
          <a:xfrm>
            <a:off x="4858138" y="3588732"/>
            <a:ext cx="336908" cy="330262"/>
            <a:chOff x="5983625" y="301625"/>
            <a:chExt cx="403000" cy="395050"/>
          </a:xfrm>
        </p:grpSpPr>
        <p:sp>
          <p:nvSpPr>
            <p:cNvPr id="1502" name="Google Shape;1502;p3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37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23" name="Google Shape;1523;p37"/>
          <p:cNvSpPr txBox="1"/>
          <p:nvPr/>
        </p:nvSpPr>
        <p:spPr>
          <a:xfrm>
            <a:off x="725100" y="41440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524" name="Google Shape;1524;p37"/>
          <p:cNvGrpSpPr/>
          <p:nvPr/>
        </p:nvGrpSpPr>
        <p:grpSpPr>
          <a:xfrm>
            <a:off x="324720" y="4363259"/>
            <a:ext cx="356303" cy="360400"/>
            <a:chOff x="5297950" y="1632050"/>
            <a:chExt cx="426200" cy="431100"/>
          </a:xfrm>
        </p:grpSpPr>
        <p:sp>
          <p:nvSpPr>
            <p:cNvPr id="1525" name="Google Shape;1525;p3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37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28" name="Google Shape;1528;p37"/>
          <p:cNvSpPr txBox="1"/>
          <p:nvPr/>
        </p:nvSpPr>
        <p:spPr>
          <a:xfrm>
            <a:off x="5222252" y="339635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29" name="Google Shape;1529;p37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0" name="Google Shape;1530;p37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1" name="Google Shape;1531;p37"/>
          <p:cNvSpPr txBox="1"/>
          <p:nvPr/>
        </p:nvSpPr>
        <p:spPr>
          <a:xfrm>
            <a:off x="9461275" y="5358450"/>
            <a:ext cx="27306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Link do site</a:t>
            </a: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:</a:t>
            </a: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</a:t>
            </a:r>
            <a:r>
              <a:rPr lang="pt-BR" sz="1200" dirty="0">
                <a:solidFill>
                  <a:schemeClr val="dk1"/>
                </a:solidFill>
                <a:hlinkClick r:id="rId9"/>
              </a:rPr>
              <a:t>https://www.funcap.ce.gov.br/programas-de-auxilio/funcap-conecta</a:t>
            </a:r>
            <a:r>
              <a:rPr lang="pt-BR" sz="1200" dirty="0" smtClean="0">
                <a:solidFill>
                  <a:schemeClr val="dk1"/>
                </a:solidFill>
                <a:hlinkClick r:id="rId9"/>
              </a:rPr>
              <a:t>/</a:t>
            </a:r>
            <a:endParaRPr lang="pt-BR" sz="12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532" name="Google Shape;1532;p37"/>
          <p:cNvSpPr txBox="1"/>
          <p:nvPr/>
        </p:nvSpPr>
        <p:spPr>
          <a:xfrm>
            <a:off x="5245550" y="2351900"/>
            <a:ext cx="35442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interessadas em desenvolver projetos relacionados à inovação.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3" name="Google Shape;1533;p37"/>
          <p:cNvSpPr txBox="1"/>
          <p:nvPr/>
        </p:nvSpPr>
        <p:spPr>
          <a:xfrm>
            <a:off x="5225330" y="3839566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4" name="Google Shape;1534;p37"/>
          <p:cNvSpPr txBox="1"/>
          <p:nvPr/>
        </p:nvSpPr>
        <p:spPr>
          <a:xfrm>
            <a:off x="836338" y="2368800"/>
            <a:ext cx="4021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Promover a integração entre grandes empresas e pequenas empresas inovadoras e pesquisadores de Instituições de Ensino Superior (IES) ou (ICT).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5" name="Google Shape;1535;p37"/>
          <p:cNvSpPr txBox="1"/>
          <p:nvPr/>
        </p:nvSpPr>
        <p:spPr>
          <a:xfrm>
            <a:off x="720275" y="4567950"/>
            <a:ext cx="3643800" cy="4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grandes empresas investem os recursos (capital e custeio) e a Funcap realiza o apoio por meio da concessão de bolsas.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6" name="Google Shape;1536;p37"/>
          <p:cNvSpPr txBox="1"/>
          <p:nvPr/>
        </p:nvSpPr>
        <p:spPr>
          <a:xfrm>
            <a:off x="5262600" y="5041200"/>
            <a:ext cx="4105200" cy="402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Organizações interessadas devem contatar a FUNCAP para mais informações sobre requisitos de participação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537" name="Google Shape;1537;p37"/>
          <p:cNvSpPr txBox="1"/>
          <p:nvPr/>
        </p:nvSpPr>
        <p:spPr>
          <a:xfrm>
            <a:off x="-674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538" name="Google Shape;1538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37"/>
          <p:cNvPicPr preferRelativeResize="0"/>
          <p:nvPr/>
        </p:nvPicPr>
        <p:blipFill rotWithShape="1">
          <a:blip r:embed="rId12">
            <a:alphaModFix/>
          </a:blip>
          <a:srcRect l="8462" r="5189" b="6244"/>
          <a:stretch/>
        </p:blipFill>
        <p:spPr>
          <a:xfrm>
            <a:off x="9559325" y="3775087"/>
            <a:ext cx="1494917" cy="15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Google Shape;16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39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9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22" name="Google Shape;1622;p39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9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9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9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26" name="Google Shape;1626;p39"/>
          <p:cNvSpPr txBox="1"/>
          <p:nvPr/>
        </p:nvSpPr>
        <p:spPr>
          <a:xfrm>
            <a:off x="21049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27" name="Google Shape;1627;p39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28" name="Google Shape;1628;p39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629" name="Google Shape;162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0" name="Google Shape;1630;p39"/>
          <p:cNvSpPr txBox="1"/>
          <p:nvPr/>
        </p:nvSpPr>
        <p:spPr>
          <a:xfrm>
            <a:off x="817275" y="874750"/>
            <a:ext cx="111243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</a:rPr>
              <a:t> </a:t>
            </a:r>
            <a:r>
              <a:rPr lang="pt-BR" sz="30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Embrapii</a:t>
            </a:r>
            <a:r>
              <a:rPr lang="pt-BR" sz="30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E Sebrae</a:t>
            </a:r>
            <a:endParaRPr lang="pt-BR" dirty="0">
              <a:solidFill>
                <a:schemeClr val="dk1"/>
              </a:solidFill>
            </a:endParaRPr>
          </a:p>
        </p:txBody>
      </p:sp>
      <p:grpSp>
        <p:nvGrpSpPr>
          <p:cNvPr id="1631" name="Google Shape;1631;p39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632" name="Google Shape;1632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7" name="Google Shape;1637;p39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9" name="Google Shape;1639;p39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640" name="Google Shape;1640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9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644" name="Google Shape;1644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39"/>
          <p:cNvGrpSpPr/>
          <p:nvPr/>
        </p:nvGrpSpPr>
        <p:grpSpPr>
          <a:xfrm>
            <a:off x="4857654" y="3553357"/>
            <a:ext cx="336908" cy="330262"/>
            <a:chOff x="5983625" y="301625"/>
            <a:chExt cx="403000" cy="395050"/>
          </a:xfrm>
        </p:grpSpPr>
        <p:sp>
          <p:nvSpPr>
            <p:cNvPr id="1651" name="Google Shape;1651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1" name="Google Shape;1671;p39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72" name="Google Shape;1672;p39"/>
          <p:cNvSpPr txBox="1"/>
          <p:nvPr/>
        </p:nvSpPr>
        <p:spPr>
          <a:xfrm>
            <a:off x="636579" y="448025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673" name="Google Shape;1673;p39"/>
          <p:cNvGrpSpPr/>
          <p:nvPr/>
        </p:nvGrpSpPr>
        <p:grpSpPr>
          <a:xfrm>
            <a:off x="341571" y="4632064"/>
            <a:ext cx="356303" cy="360400"/>
            <a:chOff x="5297950" y="1632050"/>
            <a:chExt cx="426200" cy="431100"/>
          </a:xfrm>
        </p:grpSpPr>
        <p:sp>
          <p:nvSpPr>
            <p:cNvPr id="1674" name="Google Shape;1674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39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77" name="Google Shape;1677;p39"/>
          <p:cNvSpPr txBox="1"/>
          <p:nvPr/>
        </p:nvSpPr>
        <p:spPr>
          <a:xfrm>
            <a:off x="5194078" y="338673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78" name="Google Shape;1678;p39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79" name="Google Shape;1679;p39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80" name="Google Shape;1680;p39"/>
          <p:cNvSpPr txBox="1"/>
          <p:nvPr/>
        </p:nvSpPr>
        <p:spPr>
          <a:xfrm>
            <a:off x="9424486" y="5403148"/>
            <a:ext cx="28320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sz="15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bit.ly/emprapiisebrae</a:t>
            </a:r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681" name="Google Shape;1681;p39"/>
          <p:cNvSpPr txBox="1"/>
          <p:nvPr/>
        </p:nvSpPr>
        <p:spPr>
          <a:xfrm>
            <a:off x="5242513" y="2205029"/>
            <a:ext cx="3643800" cy="124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Microempreendedores individuais, startups, micro e pequenas empresas, empresas de médio e grande porte </a:t>
            </a:r>
            <a:r>
              <a:rPr lang="pt-BR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82" name="Google Shape;1682;p39"/>
          <p:cNvSpPr txBox="1"/>
          <p:nvPr/>
        </p:nvSpPr>
        <p:spPr>
          <a:xfrm>
            <a:off x="5186044" y="3841317"/>
            <a:ext cx="30000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83" name="Google Shape;1683;p39"/>
          <p:cNvSpPr txBox="1"/>
          <p:nvPr/>
        </p:nvSpPr>
        <p:spPr>
          <a:xfrm>
            <a:off x="769725" y="2569704"/>
            <a:ext cx="3796622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Soluções tecnológicas para auxiliar o país a enfrentar o avanço do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Coronavírus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em seu território.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84" name="Google Shape;1684;p39"/>
          <p:cNvSpPr txBox="1"/>
          <p:nvPr/>
        </p:nvSpPr>
        <p:spPr>
          <a:xfrm>
            <a:off x="615722" y="4805029"/>
            <a:ext cx="3643800" cy="5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Aporte de R$ 6 milhões que pode ser utilizado em soluções tecnológicas capazes de diagnosticar, tratar e acompanhar a evolução da doença.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85" name="Google Shape;1685;p39"/>
          <p:cNvSpPr txBox="1"/>
          <p:nvPr/>
        </p:nvSpPr>
        <p:spPr>
          <a:xfrm>
            <a:off x="5262600" y="5041200"/>
            <a:ext cx="4105200" cy="5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Startups, micro e pequenas empresas associadas ou não à médias ou grandes empresas em projetos de inovação. 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686" name="Google Shape;168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Google Shape;1687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61275" y="3775073"/>
            <a:ext cx="1696975" cy="16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" name="Google Shape;16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4" name="Google Shape;1694;p40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40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696" name="Google Shape;1696;p40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40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40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40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00" name="Google Shape;1700;p40"/>
          <p:cNvSpPr txBox="1"/>
          <p:nvPr/>
        </p:nvSpPr>
        <p:spPr>
          <a:xfrm>
            <a:off x="21049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01" name="Google Shape;1701;p40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02" name="Google Shape;1702;p40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703" name="Google Shape;170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40"/>
          <p:cNvSpPr txBox="1"/>
          <p:nvPr/>
        </p:nvSpPr>
        <p:spPr>
          <a:xfrm>
            <a:off x="817275" y="874750"/>
            <a:ext cx="11124300" cy="107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Sebraetec</a:t>
            </a:r>
            <a:r>
              <a:rPr lang="pt-BR" sz="33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– Inovação e Tecnologia</a:t>
            </a:r>
            <a:endParaRPr sz="1100" dirty="0">
              <a:solidFill>
                <a:srgbClr val="355999"/>
              </a:solidFill>
            </a:endParaRPr>
          </a:p>
        </p:txBody>
      </p:sp>
      <p:grpSp>
        <p:nvGrpSpPr>
          <p:cNvPr id="1705" name="Google Shape;1705;p40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706" name="Google Shape;1706;p4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1" name="Google Shape;1711;p40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40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714" name="Google Shape;1714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40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718" name="Google Shape;1718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40"/>
          <p:cNvGrpSpPr/>
          <p:nvPr/>
        </p:nvGrpSpPr>
        <p:grpSpPr>
          <a:xfrm>
            <a:off x="4858644" y="3379724"/>
            <a:ext cx="336908" cy="330262"/>
            <a:chOff x="5983625" y="301625"/>
            <a:chExt cx="403000" cy="395050"/>
          </a:xfrm>
        </p:grpSpPr>
        <p:sp>
          <p:nvSpPr>
            <p:cNvPr id="1725" name="Google Shape;1725;p4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5" name="Google Shape;1745;p40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46" name="Google Shape;1746;p40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747" name="Google Shape;1747;p40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1748" name="Google Shape;1748;p4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0" name="Google Shape;1750;p40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1" name="Google Shape;1751;p40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2" name="Google Shape;1752;p40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3" name="Google Shape;1753;p40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4" name="Google Shape;1754;p40"/>
          <p:cNvSpPr txBox="1"/>
          <p:nvPr/>
        </p:nvSpPr>
        <p:spPr>
          <a:xfrm>
            <a:off x="9461275" y="5358450"/>
            <a:ext cx="2330131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800" dirty="0" err="1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Sebraetec</a:t>
            </a:r>
            <a:r>
              <a:rPr lang="pt-BR" sz="1800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- Sebrae</a:t>
            </a: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755" name="Google Shape;1755;p40"/>
          <p:cNvSpPr txBox="1"/>
          <p:nvPr/>
        </p:nvSpPr>
        <p:spPr>
          <a:xfrm>
            <a:off x="5245550" y="2351900"/>
            <a:ext cx="3643800" cy="26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Pequenos negócios a soluções em tecnologia e inovação. </a:t>
            </a:r>
            <a:endParaRPr sz="25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6" name="Google Shape;1756;p40"/>
          <p:cNvSpPr txBox="1"/>
          <p:nvPr/>
        </p:nvSpPr>
        <p:spPr>
          <a:xfrm>
            <a:off x="5238568" y="3423251"/>
            <a:ext cx="3000000" cy="4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interessados podem procurar qualquer unidade do SEBRAE Ceará.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7" name="Google Shape;1757;p40"/>
          <p:cNvSpPr txBox="1"/>
          <p:nvPr/>
        </p:nvSpPr>
        <p:spPr>
          <a:xfrm>
            <a:off x="808433" y="2151945"/>
            <a:ext cx="40218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Promover o acesso dos pequenos negócios a soluções em tecnologia e inovação. O programa oferta serviços especializados em desenvolvimento tecnológico, design, produtividade e qualidade e sustentabilidade.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8" name="Google Shape;1758;p40"/>
          <p:cNvSpPr txBox="1"/>
          <p:nvPr/>
        </p:nvSpPr>
        <p:spPr>
          <a:xfrm>
            <a:off x="720275" y="4720350"/>
            <a:ext cx="4105200" cy="5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programa conta com um orçamento de aproximadamente R$ 12 milhões, que são aplicados em consultorias. As soluções são ofertadas com subsídio financeiro de 70% do valor do projeto de implementação da inovação.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59" name="Google Shape;1759;p40"/>
          <p:cNvSpPr txBox="1"/>
          <p:nvPr/>
        </p:nvSpPr>
        <p:spPr>
          <a:xfrm>
            <a:off x="5244886" y="4942424"/>
            <a:ext cx="4105200" cy="5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É necessário que as empresas interessadas possuam faturamento de até R$ 4,8 milhões por ano.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760" name="Google Shape;1760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38650" y="3831825"/>
            <a:ext cx="1448750" cy="14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7" name="Google Shape;17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8" name="Google Shape;1768;p41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1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1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1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41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74" name="Google Shape;1774;p41"/>
          <p:cNvSpPr txBox="1"/>
          <p:nvPr/>
        </p:nvSpPr>
        <p:spPr>
          <a:xfrm>
            <a:off x="21049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75" name="Google Shape;1775;p41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76" name="Google Shape;1776;p41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777" name="Google Shape;1777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41"/>
          <p:cNvSpPr txBox="1"/>
          <p:nvPr/>
        </p:nvSpPr>
        <p:spPr>
          <a:xfrm>
            <a:off x="691063" y="674300"/>
            <a:ext cx="11124300" cy="11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    </a:t>
            </a:r>
            <a:r>
              <a:rPr lang="pt-BR" dirty="0">
                <a:solidFill>
                  <a:srgbClr val="0041D9"/>
                </a:solidFill>
              </a:rPr>
              <a:t>  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 Finep </a:t>
            </a:r>
            <a:r>
              <a:rPr lang="pt-BR" sz="36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Inovacred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4.0</a:t>
            </a:r>
            <a:endParaRPr sz="33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1779" name="Google Shape;1779;p41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780" name="Google Shape;1780;p4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5" name="Google Shape;1785;p41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86" name="Google Shape;1786;p41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7" name="Google Shape;1787;p41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788" name="Google Shape;1788;p4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41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792" name="Google Shape;1792;p4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4868189" y="3588819"/>
            <a:ext cx="336908" cy="330262"/>
            <a:chOff x="5983625" y="301625"/>
            <a:chExt cx="403000" cy="395050"/>
          </a:xfrm>
        </p:grpSpPr>
        <p:sp>
          <p:nvSpPr>
            <p:cNvPr id="1799" name="Google Shape;1799;p41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41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0" name="Google Shape;1820;p41"/>
          <p:cNvSpPr txBox="1"/>
          <p:nvPr/>
        </p:nvSpPr>
        <p:spPr>
          <a:xfrm>
            <a:off x="648529" y="455950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821" name="Google Shape;1821;p41"/>
          <p:cNvGrpSpPr/>
          <p:nvPr/>
        </p:nvGrpSpPr>
        <p:grpSpPr>
          <a:xfrm>
            <a:off x="299311" y="4695354"/>
            <a:ext cx="356303" cy="360400"/>
            <a:chOff x="5297950" y="1632050"/>
            <a:chExt cx="426200" cy="431100"/>
          </a:xfrm>
        </p:grpSpPr>
        <p:sp>
          <p:nvSpPr>
            <p:cNvPr id="1822" name="Google Shape;1822;p41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4" name="Google Shape;1824;p41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5" name="Google Shape;1825;p41"/>
          <p:cNvSpPr txBox="1"/>
          <p:nvPr/>
        </p:nvSpPr>
        <p:spPr>
          <a:xfrm>
            <a:off x="5222252" y="342070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6" name="Google Shape;1826;p41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7" name="Google Shape;1827;p41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8" name="Google Shape;1828;p41"/>
          <p:cNvSpPr txBox="1"/>
          <p:nvPr/>
        </p:nvSpPr>
        <p:spPr>
          <a:xfrm>
            <a:off x="9504417" y="5278974"/>
            <a:ext cx="2112416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lvl="0"/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http://</a:t>
            </a:r>
            <a:r>
              <a:rPr lang="pt-BR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www.finep.gov.br/apoio-e-financiamento-externa/programas-e-linhas/inovacred4-0</a:t>
            </a:r>
            <a:endParaRPr lang="pt-BR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endParaRPr lang="pt-BR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29" name="Google Shape;1829;p41"/>
          <p:cNvSpPr txBox="1"/>
          <p:nvPr/>
        </p:nvSpPr>
        <p:spPr>
          <a:xfrm>
            <a:off x="5245550" y="2275700"/>
            <a:ext cx="37443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brasileiras com receita operacional bruta anual ou anualizada de até R$ 300 milhões com atividades econômicas nos setores da Indústria da Transformação e da Agricultura.</a:t>
            </a:r>
            <a:endParaRPr sz="21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30" name="Google Shape;1830;p41"/>
          <p:cNvSpPr txBox="1"/>
          <p:nvPr/>
        </p:nvSpPr>
        <p:spPr>
          <a:xfrm>
            <a:off x="5247750" y="3629316"/>
            <a:ext cx="3000000" cy="5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apresentações de propostas podem ser enviadas durante todo o ano.</a:t>
            </a:r>
            <a:endParaRPr sz="23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31" name="Google Shape;1831;p41"/>
          <p:cNvSpPr txBox="1"/>
          <p:nvPr/>
        </p:nvSpPr>
        <p:spPr>
          <a:xfrm>
            <a:off x="775706" y="2210409"/>
            <a:ext cx="41052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Programa da FINEP que busca apoiar a formulação e implementação de Planos Estratégicos de Digitalização que abarque a utilização, em linhas de produção, de serviços de implantação de tecnologias habilitadoras da Indústria 4.0.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32" name="Google Shape;1832;p41"/>
          <p:cNvSpPr txBox="1"/>
          <p:nvPr/>
        </p:nvSpPr>
        <p:spPr>
          <a:xfrm>
            <a:off x="639054" y="5071079"/>
            <a:ext cx="401441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linhas de crédito vão de R$ 150 mil até R$ 5 milhões.</a:t>
            </a: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33" name="Google Shape;1833;p41"/>
          <p:cNvSpPr txBox="1"/>
          <p:nvPr/>
        </p:nvSpPr>
        <p:spPr>
          <a:xfrm>
            <a:off x="5262600" y="5041200"/>
            <a:ext cx="4105200" cy="6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Possui faturamento de até R$ 300 milhões/ano e executa atividades nos setores da Indústria da Transformação/ Agricultura.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834" name="Google Shape;1834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61275" y="3690676"/>
            <a:ext cx="1521125" cy="15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1" name="Google Shape;18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2" name="Google Shape;1842;p42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42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44" name="Google Shape;1844;p42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2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2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42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48" name="Google Shape;1848;p42"/>
          <p:cNvSpPr txBox="1"/>
          <p:nvPr/>
        </p:nvSpPr>
        <p:spPr>
          <a:xfrm>
            <a:off x="21049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49" name="Google Shape;1849;p42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50" name="Google Shape;1850;p42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851" name="Google Shape;185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2"/>
          <p:cNvSpPr txBox="1"/>
          <p:nvPr/>
        </p:nvSpPr>
        <p:spPr>
          <a:xfrm>
            <a:off x="674218" y="671871"/>
            <a:ext cx="11124300" cy="1920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chemeClr val="dk1"/>
                </a:solidFill>
              </a:rPr>
              <a:t>    </a:t>
            </a:r>
            <a:r>
              <a:rPr lang="pt-BR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 sz="29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Programas de Apoio à Competitividade das Micro e Pequenas Indústrias – PROCOMPI</a:t>
            </a:r>
            <a:endParaRPr sz="29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1853" name="Google Shape;1853;p42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1854" name="Google Shape;1854;p4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9" name="Google Shape;1859;p42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60" name="Google Shape;1860;p42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42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1862" name="Google Shape;1862;p4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42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1866" name="Google Shape;1866;p4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2" name="Google Shape;1872;p42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1873" name="Google Shape;1873;p42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2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2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3" name="Google Shape;1893;p42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94" name="Google Shape;1894;p42"/>
          <p:cNvSpPr txBox="1"/>
          <p:nvPr/>
        </p:nvSpPr>
        <p:spPr>
          <a:xfrm>
            <a:off x="725100" y="43726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895" name="Google Shape;1895;p42"/>
          <p:cNvGrpSpPr/>
          <p:nvPr/>
        </p:nvGrpSpPr>
        <p:grpSpPr>
          <a:xfrm>
            <a:off x="324720" y="4591859"/>
            <a:ext cx="356303" cy="360400"/>
            <a:chOff x="5297950" y="1632050"/>
            <a:chExt cx="426200" cy="431100"/>
          </a:xfrm>
        </p:grpSpPr>
        <p:sp>
          <p:nvSpPr>
            <p:cNvPr id="1896" name="Google Shape;1896;p42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42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899" name="Google Shape;1899;p42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0" name="Google Shape;1900;p42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1" name="Google Shape;1901;p42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2" name="Google Shape;1902;p42"/>
          <p:cNvSpPr txBox="1"/>
          <p:nvPr/>
        </p:nvSpPr>
        <p:spPr>
          <a:xfrm>
            <a:off x="9461275" y="5358450"/>
            <a:ext cx="25527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bit.ly/</a:t>
            </a:r>
            <a:r>
              <a:rPr lang="pt-BR" sz="18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procompi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-contato</a:t>
            </a:r>
            <a:endParaRPr sz="12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lvl="0"/>
            <a:r>
              <a:rPr lang="pt-BR" sz="1200" dirty="0">
                <a:latin typeface="Alegreya Sans Medium"/>
                <a:ea typeface="Alegreya Sans Medium"/>
                <a:cs typeface="Alegreya Sans Medium"/>
                <a:sym typeface="Alegreya Sans Medium"/>
                <a:hlinkClick r:id="rId9"/>
              </a:rPr>
              <a:t>https://www.portaldaindustria.com.br/cni/canais/procompi/contato</a:t>
            </a:r>
            <a:r>
              <a:rPr lang="pt-BR" sz="1200" dirty="0" smtClean="0">
                <a:latin typeface="Alegreya Sans Medium"/>
                <a:ea typeface="Alegreya Sans Medium"/>
                <a:cs typeface="Alegreya Sans Medium"/>
                <a:sym typeface="Alegreya Sans Medium"/>
                <a:hlinkClick r:id="rId9"/>
              </a:rPr>
              <a:t>/</a:t>
            </a:r>
            <a:endParaRPr lang="pt-BR" sz="1200" dirty="0" smtClean="0"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lvl="0"/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903" name="Google Shape;1903;p42"/>
          <p:cNvSpPr txBox="1"/>
          <p:nvPr/>
        </p:nvSpPr>
        <p:spPr>
          <a:xfrm>
            <a:off x="5245940" y="2405619"/>
            <a:ext cx="37443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 e pequenas indústrias que desejam elevar sua competitividade.</a:t>
            </a:r>
            <a:endParaRPr sz="25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4" name="Google Shape;1904;p42"/>
          <p:cNvSpPr txBox="1"/>
          <p:nvPr/>
        </p:nvSpPr>
        <p:spPr>
          <a:xfrm>
            <a:off x="5211079" y="3520756"/>
            <a:ext cx="3744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 Os interessados podem procurar a Federação ou Sebrae de seu estado.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5" name="Google Shape;1905;p42"/>
          <p:cNvSpPr txBox="1"/>
          <p:nvPr/>
        </p:nvSpPr>
        <p:spPr>
          <a:xfrm>
            <a:off x="809459" y="2192923"/>
            <a:ext cx="4105200" cy="2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Promovido pelo SEBRAE e pela Confederação Nacional da Indústria, o programa visa elevar a competitividade das empresas industriais de menor porte, por meio do estímulo à cooperação entre as empresas, à organização do setor e ao desenvolvimento empresarial e territorial.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6" name="Google Shape;1906;p42"/>
          <p:cNvSpPr txBox="1"/>
          <p:nvPr/>
        </p:nvSpPr>
        <p:spPr>
          <a:xfrm>
            <a:off x="741257" y="4713221"/>
            <a:ext cx="40083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estimativa de recursos para as próximas chamadas é de R$ 1 milhão.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907" name="Google Shape;1907;p42"/>
          <p:cNvSpPr txBox="1"/>
          <p:nvPr/>
        </p:nvSpPr>
        <p:spPr>
          <a:xfrm>
            <a:off x="5245940" y="4971889"/>
            <a:ext cx="4105200" cy="516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Ser microempresa ou empresa de pequeno porte do segmento industrial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908" name="Google Shape;1908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5023" y="1003807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79575" y="3780175"/>
            <a:ext cx="1597461" cy="15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00" y="1725"/>
            <a:ext cx="1928101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4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4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4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4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4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5" name="Google Shape;1255;p34"/>
          <p:cNvSpPr txBox="1"/>
          <p:nvPr/>
        </p:nvSpPr>
        <p:spPr>
          <a:xfrm>
            <a:off x="21002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6" name="Google Shape;1256;p34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57" name="Google Shape;1257;p34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258" name="Google Shape;125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34"/>
          <p:cNvSpPr txBox="1"/>
          <p:nvPr/>
        </p:nvSpPr>
        <p:spPr>
          <a:xfrm>
            <a:off x="817275" y="874750"/>
            <a:ext cx="11124300" cy="364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5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2° Ciclo De Conexão Com Startups Do Programa Inova Saneamento AEGEA</a:t>
            </a:r>
            <a:endParaRPr sz="33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55999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1260" name="Google Shape;1260;p34"/>
          <p:cNvGrpSpPr/>
          <p:nvPr/>
        </p:nvGrpSpPr>
        <p:grpSpPr>
          <a:xfrm>
            <a:off x="386352" y="2184013"/>
            <a:ext cx="487504" cy="458004"/>
            <a:chOff x="5970800" y="1619250"/>
            <a:chExt cx="428650" cy="456725"/>
          </a:xfrm>
        </p:grpSpPr>
        <p:sp>
          <p:nvSpPr>
            <p:cNvPr id="1261" name="Google Shape;1261;p34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34"/>
          <p:cNvSpPr txBox="1"/>
          <p:nvPr/>
        </p:nvSpPr>
        <p:spPr>
          <a:xfrm>
            <a:off x="802579" y="209946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67" name="Google Shape;1267;p34"/>
          <p:cNvSpPr/>
          <p:nvPr/>
        </p:nvSpPr>
        <p:spPr>
          <a:xfrm>
            <a:off x="4858757" y="225507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34"/>
          <p:cNvGrpSpPr/>
          <p:nvPr/>
        </p:nvGrpSpPr>
        <p:grpSpPr>
          <a:xfrm>
            <a:off x="8834293" y="2208970"/>
            <a:ext cx="346104" cy="353231"/>
            <a:chOff x="3955900" y="2984500"/>
            <a:chExt cx="414000" cy="422525"/>
          </a:xfrm>
        </p:grpSpPr>
        <p:sp>
          <p:nvSpPr>
            <p:cNvPr id="1269" name="Google Shape;1269;p34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4"/>
          <p:cNvGrpSpPr/>
          <p:nvPr/>
        </p:nvGrpSpPr>
        <p:grpSpPr>
          <a:xfrm>
            <a:off x="4744332" y="4791822"/>
            <a:ext cx="451252" cy="360423"/>
            <a:chOff x="5241175" y="4959100"/>
            <a:chExt cx="539775" cy="517775"/>
          </a:xfrm>
        </p:grpSpPr>
        <p:sp>
          <p:nvSpPr>
            <p:cNvPr id="1273" name="Google Shape;1273;p3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4"/>
          <p:cNvGrpSpPr/>
          <p:nvPr/>
        </p:nvGrpSpPr>
        <p:grpSpPr>
          <a:xfrm>
            <a:off x="4875009" y="3438915"/>
            <a:ext cx="336908" cy="330262"/>
            <a:chOff x="5983625" y="301625"/>
            <a:chExt cx="403000" cy="395050"/>
          </a:xfrm>
        </p:grpSpPr>
        <p:sp>
          <p:nvSpPr>
            <p:cNvPr id="1280" name="Google Shape;1280;p34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34"/>
          <p:cNvSpPr txBox="1"/>
          <p:nvPr/>
        </p:nvSpPr>
        <p:spPr>
          <a:xfrm>
            <a:off x="5226327" y="212104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1" name="Google Shape;1301;p34"/>
          <p:cNvSpPr txBox="1"/>
          <p:nvPr/>
        </p:nvSpPr>
        <p:spPr>
          <a:xfrm>
            <a:off x="777978" y="451648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02" name="Google Shape;1302;p34"/>
          <p:cNvGrpSpPr/>
          <p:nvPr/>
        </p:nvGrpSpPr>
        <p:grpSpPr>
          <a:xfrm>
            <a:off x="456384" y="4623288"/>
            <a:ext cx="356303" cy="360400"/>
            <a:chOff x="5297950" y="1632050"/>
            <a:chExt cx="426200" cy="431100"/>
          </a:xfrm>
        </p:grpSpPr>
        <p:sp>
          <p:nvSpPr>
            <p:cNvPr id="1303" name="Google Shape;1303;p3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34"/>
          <p:cNvSpPr txBox="1"/>
          <p:nvPr/>
        </p:nvSpPr>
        <p:spPr>
          <a:xfrm>
            <a:off x="5192836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6" name="Google Shape;1306;p34"/>
          <p:cNvSpPr txBox="1"/>
          <p:nvPr/>
        </p:nvSpPr>
        <p:spPr>
          <a:xfrm>
            <a:off x="5192836" y="329610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7" name="Google Shape;1307;p34"/>
          <p:cNvSpPr txBox="1"/>
          <p:nvPr/>
        </p:nvSpPr>
        <p:spPr>
          <a:xfrm>
            <a:off x="9270693" y="203089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8" name="Google Shape;1308;p34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09" name="Google Shape;1309;p34"/>
          <p:cNvSpPr txBox="1"/>
          <p:nvPr/>
        </p:nvSpPr>
        <p:spPr>
          <a:xfrm>
            <a:off x="9256675" y="4992464"/>
            <a:ext cx="209872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u="sng" dirty="0" smtClean="0">
                <a:hlinkClick r:id="rId9"/>
              </a:rPr>
              <a:t>Link site:</a:t>
            </a:r>
          </a:p>
          <a:p>
            <a:pPr lvl="0"/>
            <a:r>
              <a:rPr lang="pt-BR" u="sng" dirty="0" smtClean="0">
                <a:hlinkClick r:id="rId9"/>
              </a:rPr>
              <a:t>https</a:t>
            </a:r>
            <a:r>
              <a:rPr lang="pt-BR" u="sng" dirty="0">
                <a:hlinkClick r:id="rId9"/>
              </a:rPr>
              <a:t>://innovationlatam.com/ch/aegea#opportunities</a:t>
            </a: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310" name="Google Shape;1310;p34"/>
          <p:cNvSpPr txBox="1"/>
          <p:nvPr/>
        </p:nvSpPr>
        <p:spPr>
          <a:xfrm>
            <a:off x="5201201" y="2454139"/>
            <a:ext cx="35442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Alegreya Sans" panose="020B0604020202020204" charset="0"/>
              </a:rPr>
              <a:t>Startups brasileiras voltadas para o saneamento básico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1" name="Google Shape;1311;p34"/>
          <p:cNvSpPr txBox="1"/>
          <p:nvPr/>
        </p:nvSpPr>
        <p:spPr>
          <a:xfrm>
            <a:off x="5229927" y="3692103"/>
            <a:ext cx="30000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Data limite para submissão: 27 de novembro de </a:t>
            </a:r>
            <a:r>
              <a:rPr lang="pt-BR" sz="1800" dirty="0" smtClean="0">
                <a:latin typeface="Alegreya Sans" panose="020B0604020202020204" charset="0"/>
              </a:rPr>
              <a:t>2022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2" name="Google Shape;1312;p34"/>
          <p:cNvSpPr txBox="1"/>
          <p:nvPr/>
        </p:nvSpPr>
        <p:spPr>
          <a:xfrm>
            <a:off x="789407" y="2448924"/>
            <a:ext cx="4021800" cy="19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 smtClean="0">
                <a:latin typeface="Alegreya Sans" panose="020B0604020202020204" charset="0"/>
              </a:rPr>
              <a:t>Impulsionar </a:t>
            </a:r>
            <a:r>
              <a:rPr lang="pt-BR" sz="1800" dirty="0">
                <a:latin typeface="Alegreya Sans" panose="020B0604020202020204" charset="0"/>
              </a:rPr>
              <a:t>startups brasileiras voltadas para o setor de saneamento básico, disponibilizando quatro desafios abertos para transformar, na prática, a vida dos consumidores.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3" name="Google Shape;1313;p34"/>
          <p:cNvSpPr txBox="1"/>
          <p:nvPr/>
        </p:nvSpPr>
        <p:spPr>
          <a:xfrm>
            <a:off x="769725" y="4727239"/>
            <a:ext cx="3643800" cy="19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>
                <a:latin typeface="Alegreya Sans" panose="020B0604020202020204" charset="0"/>
              </a:rPr>
              <a:t>D</a:t>
            </a:r>
            <a:r>
              <a:rPr lang="pt-BR" sz="1800" dirty="0" smtClean="0">
                <a:latin typeface="Alegreya Sans" panose="020B0604020202020204" charset="0"/>
              </a:rPr>
              <a:t>urante </a:t>
            </a:r>
            <a:r>
              <a:rPr lang="pt-BR" sz="1800" dirty="0">
                <a:latin typeface="Alegreya Sans" panose="020B0604020202020204" charset="0"/>
              </a:rPr>
              <a:t>o processo de trabalho com as startups </a:t>
            </a:r>
            <a:r>
              <a:rPr lang="pt-BR" sz="1800" dirty="0" smtClean="0">
                <a:latin typeface="Alegreya Sans" panose="020B0604020202020204" charset="0"/>
              </a:rPr>
              <a:t>terá </a:t>
            </a:r>
            <a:r>
              <a:rPr lang="pt-BR" sz="1800" dirty="0">
                <a:latin typeface="Alegreya Sans" panose="020B0604020202020204" charset="0"/>
              </a:rPr>
              <a:t>feedbacks orientados ao negócio, </a:t>
            </a:r>
            <a:r>
              <a:rPr lang="pt-BR" sz="1800" dirty="0" err="1">
                <a:latin typeface="Alegreya Sans" panose="020B0604020202020204" charset="0"/>
              </a:rPr>
              <a:t>mentoria</a:t>
            </a:r>
            <a:r>
              <a:rPr lang="pt-BR" sz="1800" dirty="0">
                <a:latin typeface="Alegreya Sans" panose="020B0604020202020204" charset="0"/>
              </a:rPr>
              <a:t> pelos executivos da </a:t>
            </a:r>
            <a:r>
              <a:rPr lang="pt-BR" sz="1800" dirty="0" err="1">
                <a:latin typeface="Alegreya Sans" panose="020B0604020202020204" charset="0"/>
              </a:rPr>
              <a:t>Aegea</a:t>
            </a:r>
            <a:r>
              <a:rPr lang="pt-BR" sz="1800" dirty="0">
                <a:latin typeface="Alegreya Sans" panose="020B0604020202020204" charset="0"/>
              </a:rPr>
              <a:t>, além da possibilidade de investimento.</a:t>
            </a:r>
            <a:endParaRPr sz="1800" dirty="0">
              <a:solidFill>
                <a:srgbClr val="222222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4" name="Google Shape;1314;p34"/>
          <p:cNvSpPr txBox="1"/>
          <p:nvPr/>
        </p:nvSpPr>
        <p:spPr>
          <a:xfrm>
            <a:off x="5283988" y="5032509"/>
            <a:ext cx="3285246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startups estarem relacionadas ao saneamento básico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315" name="Google Shape;1315;p34"/>
          <p:cNvSpPr txBox="1"/>
          <p:nvPr/>
        </p:nvSpPr>
        <p:spPr>
          <a:xfrm>
            <a:off x="23713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316" name="Google Shape;1316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58" y="1073588"/>
            <a:ext cx="398167" cy="3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78" y="3730700"/>
            <a:ext cx="1287250" cy="12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" name="Google Shape;19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00" y="-143875"/>
            <a:ext cx="12268200" cy="70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0" name="Google Shape;1990;p44"/>
          <p:cNvSpPr txBox="1"/>
          <p:nvPr/>
        </p:nvSpPr>
        <p:spPr>
          <a:xfrm>
            <a:off x="4137750" y="0"/>
            <a:ext cx="377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Boletim Informativo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991" name="Google Shape;1991;p44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2072" y="5466902"/>
            <a:ext cx="2224842" cy="144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2" name="Google Shape;1992;p44"/>
          <p:cNvPicPr preferRelativeResize="0"/>
          <p:nvPr/>
        </p:nvPicPr>
        <p:blipFill rotWithShape="1">
          <a:blip r:embed="rId5">
            <a:alphaModFix/>
          </a:blip>
          <a:srcRect l="16101" t="52084" r="-8"/>
          <a:stretch/>
        </p:blipFill>
        <p:spPr>
          <a:xfrm>
            <a:off x="-38102" y="0"/>
            <a:ext cx="1510450" cy="1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3" name="Google Shape;1993;p44"/>
          <p:cNvSpPr/>
          <p:nvPr/>
        </p:nvSpPr>
        <p:spPr>
          <a:xfrm>
            <a:off x="9279875" y="4445700"/>
            <a:ext cx="1475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44"/>
          <p:cNvSpPr/>
          <p:nvPr/>
        </p:nvSpPr>
        <p:spPr>
          <a:xfrm>
            <a:off x="3767075" y="2361675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44"/>
          <p:cNvSpPr/>
          <p:nvPr/>
        </p:nvSpPr>
        <p:spPr>
          <a:xfrm>
            <a:off x="7706400" y="962375"/>
            <a:ext cx="14757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44"/>
          <p:cNvSpPr/>
          <p:nvPr/>
        </p:nvSpPr>
        <p:spPr>
          <a:xfrm>
            <a:off x="8255700" y="2586350"/>
            <a:ext cx="3597900" cy="8478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44"/>
          <p:cNvSpPr/>
          <p:nvPr/>
        </p:nvSpPr>
        <p:spPr>
          <a:xfrm>
            <a:off x="9822075" y="218630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44"/>
          <p:cNvSpPr/>
          <p:nvPr/>
        </p:nvSpPr>
        <p:spPr>
          <a:xfrm>
            <a:off x="-313550" y="5686025"/>
            <a:ext cx="22248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44"/>
          <p:cNvSpPr/>
          <p:nvPr/>
        </p:nvSpPr>
        <p:spPr>
          <a:xfrm>
            <a:off x="-248600" y="6085925"/>
            <a:ext cx="35979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44"/>
          <p:cNvSpPr/>
          <p:nvPr/>
        </p:nvSpPr>
        <p:spPr>
          <a:xfrm>
            <a:off x="4379675" y="4234700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44"/>
          <p:cNvSpPr/>
          <p:nvPr/>
        </p:nvSpPr>
        <p:spPr>
          <a:xfrm>
            <a:off x="-212125" y="3336650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4"/>
          <p:cNvSpPr/>
          <p:nvPr/>
        </p:nvSpPr>
        <p:spPr>
          <a:xfrm>
            <a:off x="-313550" y="2914275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44"/>
          <p:cNvSpPr/>
          <p:nvPr/>
        </p:nvSpPr>
        <p:spPr>
          <a:xfrm>
            <a:off x="-673100" y="3762250"/>
            <a:ext cx="5052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4"/>
          <p:cNvSpPr/>
          <p:nvPr/>
        </p:nvSpPr>
        <p:spPr>
          <a:xfrm>
            <a:off x="6728775" y="3403688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/>
          <p:nvPr/>
        </p:nvSpPr>
        <p:spPr>
          <a:xfrm>
            <a:off x="1950000" y="2848400"/>
            <a:ext cx="8292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Estudos e Pesquisas</a:t>
            </a:r>
            <a:r>
              <a:rPr lang="pt-BR" sz="6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endParaRPr sz="66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FE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>
            <a:hlinkClick r:id="rId3" action="ppaction://hlinksldjump"/>
          </p:cNvPr>
          <p:cNvSpPr txBox="1"/>
          <p:nvPr/>
        </p:nvSpPr>
        <p:spPr>
          <a:xfrm>
            <a:off x="1884275" y="481534"/>
            <a:ext cx="3999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r>
              <a:rPr lang="pt-BR" sz="22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2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Instrumento utilizado em determinados segmentos e iniciativas com o objetivo de incentivá-las.</a:t>
            </a:r>
            <a:endParaRPr sz="22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7702675" y="2874600"/>
            <a:ext cx="33288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3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Programas que abrangem diversas etapas de um ciclo de desenvolvimento tecnológico, visando a melhoria e desenvolvimento de produtos, serviços e processos.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2" name="Google Shape;122;p16">
            <a:hlinkClick r:id="rId6" action="ppaction://hlinksldjump"/>
          </p:cNvPr>
          <p:cNvSpPr txBox="1"/>
          <p:nvPr/>
        </p:nvSpPr>
        <p:spPr>
          <a:xfrm>
            <a:off x="7702675" y="509475"/>
            <a:ext cx="3477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3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Exposição de pesquisas e estudos de relevância para os empreendedores</a:t>
            </a:r>
            <a:r>
              <a:rPr lang="pt-BR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23" name="Google Shape;123;p16">
            <a:hlinkClick r:id="rId7" action="ppaction://hlinksldjump"/>
          </p:cNvPr>
          <p:cNvSpPr txBox="1"/>
          <p:nvPr/>
        </p:nvSpPr>
        <p:spPr>
          <a:xfrm>
            <a:off x="1884275" y="2767425"/>
            <a:ext cx="34779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Oportunidades de Negócios</a:t>
            </a:r>
            <a:r>
              <a:rPr lang="pt-BR" sz="20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0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Ambientes e Plataformas que possibilitam e favorecem o planejamento e a realização de negócios.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24" name="Google Shape;124;p16">
            <a:hlinkClick r:id="rId8" action="ppaction://hlinksldjump"/>
          </p:cNvPr>
          <p:cNvSpPr txBox="1"/>
          <p:nvPr/>
        </p:nvSpPr>
        <p:spPr>
          <a:xfrm>
            <a:off x="1884275" y="5174600"/>
            <a:ext cx="38652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r>
              <a:rPr lang="pt-BR" sz="2000" b="1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20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Cursos e eventos com conteúdos de interesse dos empreendedores.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11136037" y="136050"/>
            <a:ext cx="923674" cy="44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1530875" y="585675"/>
            <a:ext cx="277200" cy="298800"/>
          </a:xfrm>
          <a:prstGeom prst="rect">
            <a:avLst/>
          </a:prstGeom>
          <a:solidFill>
            <a:srgbClr val="E3D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1530875" y="2931900"/>
            <a:ext cx="277200" cy="298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530875" y="5344800"/>
            <a:ext cx="277200" cy="298800"/>
          </a:xfrm>
          <a:prstGeom prst="rect">
            <a:avLst/>
          </a:prstGeom>
          <a:solidFill>
            <a:srgbClr val="40B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7370575" y="642775"/>
            <a:ext cx="277200" cy="298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7370575" y="3008100"/>
            <a:ext cx="277200" cy="298800"/>
          </a:xfrm>
          <a:prstGeom prst="rect">
            <a:avLst/>
          </a:prstGeom>
          <a:solidFill>
            <a:srgbClr val="84F4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10">
            <a:alphaModFix/>
          </a:blip>
          <a:srcRect l="11654" t="44358" r="9969" b="27004"/>
          <a:stretch/>
        </p:blipFill>
        <p:spPr>
          <a:xfrm rot="-5399998">
            <a:off x="-359025" y="723825"/>
            <a:ext cx="1691950" cy="1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10">
            <a:alphaModFix/>
          </a:blip>
          <a:srcRect l="11654" t="44358" r="9969" b="27004"/>
          <a:stretch/>
        </p:blipFill>
        <p:spPr>
          <a:xfrm rot="-5399998">
            <a:off x="11431025" y="2344013"/>
            <a:ext cx="1034575" cy="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10">
            <a:alphaModFix/>
          </a:blip>
          <a:srcRect l="11654" t="44358" r="9969" b="27004"/>
          <a:stretch/>
        </p:blipFill>
        <p:spPr>
          <a:xfrm rot="-5399998">
            <a:off x="11431025" y="3727988"/>
            <a:ext cx="1034575" cy="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8854525" y="5836600"/>
            <a:ext cx="3113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Clique  e acesse a categoria escolhida!</a:t>
            </a:r>
            <a:endParaRPr sz="22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135" name="Google Shape;135;p16"/>
          <p:cNvGrpSpPr/>
          <p:nvPr/>
        </p:nvGrpSpPr>
        <p:grpSpPr>
          <a:xfrm>
            <a:off x="11227533" y="5979568"/>
            <a:ext cx="740679" cy="575963"/>
            <a:chOff x="-6329100" y="3632100"/>
            <a:chExt cx="293025" cy="291450"/>
          </a:xfrm>
        </p:grpSpPr>
        <p:sp>
          <p:nvSpPr>
            <p:cNvPr id="136" name="Google Shape;136;p16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450" y="4419075"/>
            <a:ext cx="4872701" cy="22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2" name="Google Shape;20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700" y="5259672"/>
            <a:ext cx="1378025" cy="5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3" name="Google Shape;201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00" y="96550"/>
            <a:ext cx="3143225" cy="12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4" name="Google Shape;201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54425" y="0"/>
            <a:ext cx="1872050" cy="2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5" name="Google Shape;2015;p45"/>
          <p:cNvSpPr txBox="1"/>
          <p:nvPr/>
        </p:nvSpPr>
        <p:spPr>
          <a:xfrm>
            <a:off x="3767075" y="121750"/>
            <a:ext cx="5215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Estudos e Pesquisas</a:t>
            </a:r>
            <a:r>
              <a:rPr lang="pt-BR" sz="6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endParaRPr sz="66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16" name="Google Shape;2016;p45"/>
          <p:cNvSpPr txBox="1"/>
          <p:nvPr/>
        </p:nvSpPr>
        <p:spPr>
          <a:xfrm>
            <a:off x="917625" y="2047812"/>
            <a:ext cx="9369526" cy="298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rgbClr val="3864B2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INSTRUMENTAL </a:t>
            </a:r>
            <a:r>
              <a:rPr lang="pt-BR" sz="2400" dirty="0">
                <a:solidFill>
                  <a:srgbClr val="3864B2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ACCES</a:t>
            </a:r>
            <a:r>
              <a:rPr lang="pt-BR" sz="2400" dirty="0">
                <a:solidFill>
                  <a:srgbClr val="3864B2"/>
                </a:solid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S</a:t>
            </a:r>
            <a:endParaRPr sz="2400" dirty="0">
              <a:solidFill>
                <a:srgbClr val="3864B2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SUPER </a:t>
            </a: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DESAFIO: COVID-19 | </a:t>
            </a: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CORONAVÍRUS</a:t>
            </a:r>
            <a:endParaRPr lang="pt-BR" sz="2400" dirty="0" smtClean="0">
              <a:solidFill>
                <a:schemeClr val="dk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lvl="0">
              <a:lnSpc>
                <a:spcPct val="150000"/>
              </a:lnSpc>
            </a:pPr>
            <a:r>
              <a:rPr lang="pt-BR" sz="2400" dirty="0">
                <a:solidFill>
                  <a:srgbClr val="3864B2"/>
                </a:solidFill>
                <a:latin typeface="Chau Philomene One" panose="020B0604020202020204" charset="0"/>
                <a:hlinkClick r:id="rId9" action="ppaction://hlinksldjump"/>
              </a:rPr>
              <a:t>CLINICAL CANCER RESEARCH </a:t>
            </a:r>
            <a:endParaRPr sz="2400" dirty="0">
              <a:solidFill>
                <a:srgbClr val="3864B2"/>
              </a:solidFill>
              <a:latin typeface="Chau Philomene One" panose="020B060402020202020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0" action="ppaction://hlinksldjump"/>
              </a:rPr>
              <a:t>MCTIC - FORMULÁRIO DE CADASTRO DE PESQUISAS E DESENVOLVEDORES DE PROJETOS</a:t>
            </a:r>
            <a:endParaRPr sz="2400" dirty="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17" name="Google Shape;2017;p45"/>
          <p:cNvSpPr txBox="1"/>
          <p:nvPr/>
        </p:nvSpPr>
        <p:spPr>
          <a:xfrm>
            <a:off x="8672600" y="1015075"/>
            <a:ext cx="26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 rápido!</a:t>
            </a: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018" name="Google Shape;2018;p45"/>
          <p:cNvGrpSpPr/>
          <p:nvPr/>
        </p:nvGrpSpPr>
        <p:grpSpPr>
          <a:xfrm>
            <a:off x="9196688" y="1515137"/>
            <a:ext cx="1090463" cy="991746"/>
            <a:chOff x="-6329100" y="3632100"/>
            <a:chExt cx="293025" cy="291450"/>
          </a:xfrm>
        </p:grpSpPr>
        <p:sp>
          <p:nvSpPr>
            <p:cNvPr id="2019" name="Google Shape;2019;p45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2" name="Google Shape;2022;p45" descr="Logotipo&#10;&#10;Descrição gerad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47125" y="5857950"/>
            <a:ext cx="1704600" cy="9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3" name="Google Shape;2023;p45"/>
          <p:cNvSpPr/>
          <p:nvPr/>
        </p:nvSpPr>
        <p:spPr>
          <a:xfrm>
            <a:off x="655700" y="288615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45"/>
          <p:cNvSpPr/>
          <p:nvPr/>
        </p:nvSpPr>
        <p:spPr>
          <a:xfrm>
            <a:off x="655700" y="341262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45"/>
          <p:cNvSpPr/>
          <p:nvPr/>
        </p:nvSpPr>
        <p:spPr>
          <a:xfrm>
            <a:off x="655700" y="3966813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45"/>
          <p:cNvSpPr/>
          <p:nvPr/>
        </p:nvSpPr>
        <p:spPr>
          <a:xfrm>
            <a:off x="655700" y="235967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46"/>
          <p:cNvPicPr preferRelativeResize="0"/>
          <p:nvPr/>
        </p:nvPicPr>
        <p:blipFill rotWithShape="1">
          <a:blip r:embed="rId3">
            <a:alphaModFix/>
          </a:blip>
          <a:srcRect l="7746" t="26742" r="8690" b="8284"/>
          <a:stretch/>
        </p:blipFill>
        <p:spPr>
          <a:xfrm>
            <a:off x="4204338" y="17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46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46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36" name="Google Shape;2036;p46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46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46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46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0" name="Google Shape;2040;p46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1" name="Google Shape;2041;p46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2" name="Google Shape;2042;p46"/>
          <p:cNvSpPr txBox="1"/>
          <p:nvPr/>
        </p:nvSpPr>
        <p:spPr>
          <a:xfrm>
            <a:off x="4188125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043" name="Google Shape;204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46"/>
          <p:cNvSpPr txBox="1"/>
          <p:nvPr/>
        </p:nvSpPr>
        <p:spPr>
          <a:xfrm>
            <a:off x="817275" y="874750"/>
            <a:ext cx="11124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Instrumental Access</a:t>
            </a:r>
            <a:endParaRPr sz="290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045" name="Google Shape;2045;p46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046" name="Google Shape;2046;p4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46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52" name="Google Shape;2052;p46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46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054" name="Google Shape;2054;p4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6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058" name="Google Shape;2058;p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46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065" name="Google Shape;2065;p4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46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86" name="Google Shape;2086;p46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087" name="Google Shape;2087;p46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088" name="Google Shape;2088;p4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46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1" name="Google Shape;2091;p46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2" name="Google Shape;2092;p46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3" name="Google Shape;2093;p46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4" name="Google Shape;2094;p46"/>
          <p:cNvSpPr txBox="1"/>
          <p:nvPr/>
        </p:nvSpPr>
        <p:spPr>
          <a:xfrm>
            <a:off x="9232675" y="5459189"/>
            <a:ext cx="28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800" dirty="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https://prosas.com.br/editais/8571-instrumental-access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  </a:t>
            </a: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095" name="Google Shape;2095;p46"/>
          <p:cNvSpPr txBox="1"/>
          <p:nvPr/>
        </p:nvSpPr>
        <p:spPr>
          <a:xfrm>
            <a:off x="5245550" y="2351900"/>
            <a:ext cx="37443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Centro de ensino e pesquisa em países em desenvolvimento.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6" name="Google Shape;2096;p46"/>
          <p:cNvSpPr txBox="1"/>
          <p:nvPr/>
        </p:nvSpPr>
        <p:spPr>
          <a:xfrm>
            <a:off x="5230425" y="3650650"/>
            <a:ext cx="37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 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7" name="Google Shape;2097;p46"/>
          <p:cNvSpPr txBox="1"/>
          <p:nvPr/>
        </p:nvSpPr>
        <p:spPr>
          <a:xfrm>
            <a:off x="836350" y="2351900"/>
            <a:ext cx="41052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Conectar centros de ensino e pesquisa em países em desenvolvimento com equipamentos laboratoriais excedentes de alta qualidade. 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8" name="Google Shape;2098;p46"/>
          <p:cNvSpPr txBox="1"/>
          <p:nvPr/>
        </p:nvSpPr>
        <p:spPr>
          <a:xfrm>
            <a:off x="741075" y="4720350"/>
            <a:ext cx="40083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 próprios(sem valores definidos).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9" name="Google Shape;2099;p46"/>
          <p:cNvSpPr txBox="1"/>
          <p:nvPr/>
        </p:nvSpPr>
        <p:spPr>
          <a:xfrm>
            <a:off x="5262600" y="5117400"/>
            <a:ext cx="4105200" cy="6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Pessoas físicas ou jurídicas.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100" name="Google Shape;2100;p46"/>
          <p:cNvPicPr preferRelativeResize="0"/>
          <p:nvPr/>
        </p:nvPicPr>
        <p:blipFill rotWithShape="1">
          <a:blip r:embed="rId10">
            <a:alphaModFix/>
          </a:blip>
          <a:srcRect t="47922" r="58847"/>
          <a:stretch/>
        </p:blipFill>
        <p:spPr>
          <a:xfrm>
            <a:off x="347900" y="1091862"/>
            <a:ext cx="451250" cy="26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Google Shape;2101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61275" y="3775075"/>
            <a:ext cx="1422953" cy="15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" name="Google Shape;2181;p48"/>
          <p:cNvPicPr preferRelativeResize="0"/>
          <p:nvPr/>
        </p:nvPicPr>
        <p:blipFill rotWithShape="1">
          <a:blip r:embed="rId3">
            <a:alphaModFix/>
          </a:blip>
          <a:srcRect l="7746" t="26742" r="8690" b="8284"/>
          <a:stretch/>
        </p:blipFill>
        <p:spPr>
          <a:xfrm>
            <a:off x="4204338" y="17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2" name="Google Shape;2182;p48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8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4" name="Google Shape;2184;p48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8" name="Google Shape;2188;p48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89" name="Google Shape;2189;p48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190" name="Google Shape;2190;p48"/>
          <p:cNvSpPr txBox="1"/>
          <p:nvPr/>
        </p:nvSpPr>
        <p:spPr>
          <a:xfrm>
            <a:off x="4188125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191" name="Google Shape;2191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2" name="Google Shape;2192;p48"/>
          <p:cNvSpPr txBox="1"/>
          <p:nvPr/>
        </p:nvSpPr>
        <p:spPr>
          <a:xfrm>
            <a:off x="775941" y="847018"/>
            <a:ext cx="11124300" cy="12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Super</a:t>
            </a: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Desafio: Covid-19 | </a:t>
            </a:r>
            <a:r>
              <a:rPr lang="pt-BR" sz="36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Coronavírus</a:t>
            </a:r>
            <a:endParaRPr lang="pt-BR" sz="3600" dirty="0" smtClean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193" name="Google Shape;2193;p48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194" name="Google Shape;2194;p4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8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00" name="Google Shape;2200;p48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1" name="Google Shape;2201;p48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202" name="Google Shape;2202;p4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5" name="Google Shape;2205;p48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206" name="Google Shape;2206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8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213" name="Google Shape;2213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3" name="Google Shape;2233;p48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34" name="Google Shape;2234;p48"/>
          <p:cNvSpPr txBox="1"/>
          <p:nvPr/>
        </p:nvSpPr>
        <p:spPr>
          <a:xfrm>
            <a:off x="725100" y="42964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235" name="Google Shape;2235;p48"/>
          <p:cNvGrpSpPr/>
          <p:nvPr/>
        </p:nvGrpSpPr>
        <p:grpSpPr>
          <a:xfrm>
            <a:off x="324720" y="4515659"/>
            <a:ext cx="356303" cy="360400"/>
            <a:chOff x="5297950" y="1632050"/>
            <a:chExt cx="426200" cy="431100"/>
          </a:xfrm>
        </p:grpSpPr>
        <p:sp>
          <p:nvSpPr>
            <p:cNvPr id="2236" name="Google Shape;2236;p4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8" name="Google Shape;2238;p48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39" name="Google Shape;2239;p48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0" name="Google Shape;2240;p48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1" name="Google Shape;2241;p48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2" name="Google Shape;2242;p48"/>
          <p:cNvSpPr txBox="1"/>
          <p:nvPr/>
        </p:nvSpPr>
        <p:spPr>
          <a:xfrm>
            <a:off x="9461275" y="5358450"/>
            <a:ext cx="2832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https://prosas.com.br/editais/8571-instrumental-access</a:t>
            </a: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  </a:t>
            </a:r>
            <a:endParaRPr sz="11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243" name="Google Shape;2243;p48"/>
          <p:cNvSpPr txBox="1"/>
          <p:nvPr/>
        </p:nvSpPr>
        <p:spPr>
          <a:xfrm>
            <a:off x="5245550" y="2351900"/>
            <a:ext cx="37443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de qualquer porte, órgãos governamentais e sociedade civil.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4" name="Google Shape;2244;p48"/>
          <p:cNvSpPr txBox="1"/>
          <p:nvPr/>
        </p:nvSpPr>
        <p:spPr>
          <a:xfrm>
            <a:off x="5230425" y="3574450"/>
            <a:ext cx="37443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submissões possuem fluxo contínuo.</a:t>
            </a:r>
            <a:endParaRPr sz="20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5" name="Google Shape;2245;p48"/>
          <p:cNvSpPr txBox="1"/>
          <p:nvPr/>
        </p:nvSpPr>
        <p:spPr>
          <a:xfrm>
            <a:off x="760150" y="2351900"/>
            <a:ext cx="4105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Combater e prevenir contra o alastramento do Covid-19 (Coronavírus) e todos os impactos decorrentes sociais e econômicos causados pela pandemia através soluções para enfrentarmos a crise do Coronavírus de forma rápida, eficaz e reduzindo ao máximo seu impacto.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6" name="Google Shape;2246;p48"/>
          <p:cNvSpPr txBox="1"/>
          <p:nvPr/>
        </p:nvSpPr>
        <p:spPr>
          <a:xfrm>
            <a:off x="741075" y="4720350"/>
            <a:ext cx="4008300" cy="2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Benefícios gerados por grandes empresas ofertados a startups para apoiar a manutenção do ecossistema de inovação durante a crise causada pela pandemia.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47" name="Google Shape;2247;p48"/>
          <p:cNvSpPr txBox="1"/>
          <p:nvPr/>
        </p:nvSpPr>
        <p:spPr>
          <a:xfrm>
            <a:off x="5262600" y="5041200"/>
            <a:ext cx="4105200" cy="7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Apresentar suas demandas para que startups e comunidade científica possam apresentar soluções.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248" name="Google Shape;2248;p48"/>
          <p:cNvPicPr preferRelativeResize="0"/>
          <p:nvPr/>
        </p:nvPicPr>
        <p:blipFill rotWithShape="1">
          <a:blip r:embed="rId10">
            <a:alphaModFix/>
          </a:blip>
          <a:srcRect t="47922" r="58847"/>
          <a:stretch/>
        </p:blipFill>
        <p:spPr>
          <a:xfrm>
            <a:off x="347900" y="1091862"/>
            <a:ext cx="451250" cy="26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48"/>
          <p:cNvPicPr preferRelativeResize="0"/>
          <p:nvPr/>
        </p:nvPicPr>
        <p:blipFill rotWithShape="1">
          <a:blip r:embed="rId11">
            <a:alphaModFix/>
          </a:blip>
          <a:srcRect l="7000" t="8256" r="10060" b="9017"/>
          <a:stretch/>
        </p:blipFill>
        <p:spPr>
          <a:xfrm>
            <a:off x="9719500" y="3832527"/>
            <a:ext cx="1351525" cy="133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46"/>
          <p:cNvPicPr preferRelativeResize="0"/>
          <p:nvPr/>
        </p:nvPicPr>
        <p:blipFill rotWithShape="1">
          <a:blip r:embed="rId3">
            <a:alphaModFix/>
          </a:blip>
          <a:srcRect l="7746" t="26742" r="8690" b="8284"/>
          <a:stretch/>
        </p:blipFill>
        <p:spPr>
          <a:xfrm>
            <a:off x="4204338" y="17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46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46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36" name="Google Shape;2036;p46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46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46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46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0" name="Google Shape;2040;p46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1" name="Google Shape;2041;p46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42" name="Google Shape;2042;p46"/>
          <p:cNvSpPr txBox="1"/>
          <p:nvPr/>
        </p:nvSpPr>
        <p:spPr>
          <a:xfrm>
            <a:off x="4188125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043" name="Google Shape;204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4" name="Google Shape;2044;p46"/>
          <p:cNvSpPr txBox="1"/>
          <p:nvPr/>
        </p:nvSpPr>
        <p:spPr>
          <a:xfrm>
            <a:off x="817275" y="661902"/>
            <a:ext cx="11124300" cy="11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2286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pt-BR" sz="3600" dirty="0" err="1" smtClean="0">
                <a:solidFill>
                  <a:srgbClr val="3864B2"/>
                </a:solidFill>
                <a:latin typeface="Chau Philomene One" panose="020B0604020202020204" charset="0"/>
              </a:rPr>
              <a:t>Clinical</a:t>
            </a:r>
            <a:r>
              <a:rPr lang="pt-BR" sz="3600" dirty="0" smtClean="0">
                <a:solidFill>
                  <a:srgbClr val="3864B2"/>
                </a:solidFill>
                <a:latin typeface="Chau Philomene One" panose="020B0604020202020204" charset="0"/>
              </a:rPr>
              <a:t> </a:t>
            </a:r>
            <a:r>
              <a:rPr lang="pt-BR" sz="3600" dirty="0" err="1" smtClean="0">
                <a:solidFill>
                  <a:srgbClr val="3864B2"/>
                </a:solidFill>
                <a:latin typeface="Chau Philomene One" panose="020B0604020202020204" charset="0"/>
              </a:rPr>
              <a:t>Cancer</a:t>
            </a:r>
            <a:r>
              <a:rPr lang="pt-BR" sz="3600" dirty="0" smtClean="0">
                <a:solidFill>
                  <a:srgbClr val="3864B2"/>
                </a:solidFill>
                <a:latin typeface="Chau Philomene One" panose="020B0604020202020204" charset="0"/>
              </a:rPr>
              <a:t> </a:t>
            </a:r>
            <a:r>
              <a:rPr lang="pt-BR" sz="3600" dirty="0" err="1" smtClean="0">
                <a:solidFill>
                  <a:srgbClr val="3864B2"/>
                </a:solidFill>
                <a:latin typeface="Chau Philomene One" panose="020B0604020202020204" charset="0"/>
              </a:rPr>
              <a:t>Research</a:t>
            </a:r>
            <a:r>
              <a:rPr lang="pt-BR" sz="3600" dirty="0" smtClean="0">
                <a:solidFill>
                  <a:srgbClr val="3864B2"/>
                </a:solidFill>
                <a:latin typeface="Chau Philomene One" panose="020B0604020202020204" charset="0"/>
              </a:rPr>
              <a:t> </a:t>
            </a:r>
            <a:endParaRPr lang="pt-BR" sz="3600" dirty="0">
              <a:solidFill>
                <a:srgbClr val="3864B2"/>
              </a:solidFill>
              <a:latin typeface="Chau Philomene One" panose="020B0604020202020204" charset="0"/>
            </a:endParaRPr>
          </a:p>
        </p:txBody>
      </p:sp>
      <p:grpSp>
        <p:nvGrpSpPr>
          <p:cNvPr id="2045" name="Google Shape;2045;p46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046" name="Google Shape;2046;p4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46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52" name="Google Shape;2052;p46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46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054" name="Google Shape;2054;p4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6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058" name="Google Shape;2058;p4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46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065" name="Google Shape;2065;p4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46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86" name="Google Shape;2086;p46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087" name="Google Shape;2087;p46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088" name="Google Shape;2088;p4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46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1" name="Google Shape;2091;p46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2" name="Google Shape;2092;p46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3" name="Google Shape;2093;p46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4" name="Google Shape;2094;p46"/>
          <p:cNvSpPr txBox="1"/>
          <p:nvPr/>
        </p:nvSpPr>
        <p:spPr>
          <a:xfrm>
            <a:off x="8989850" y="5206727"/>
            <a:ext cx="28320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</a:p>
          <a:p>
            <a:r>
              <a:rPr lang="pt-BR" sz="1100" u="sng" dirty="0">
                <a:hlinkClick r:id="rId9"/>
              </a:rPr>
              <a:t>https://</a:t>
            </a:r>
            <a:r>
              <a:rPr lang="pt-BR" sz="1100" u="sng" dirty="0" smtClean="0">
                <a:hlinkClick r:id="rId9"/>
              </a:rPr>
              <a:t>prosas.com.br/editais/8546-clinical-cancer-research?locale=es</a:t>
            </a:r>
            <a:endParaRPr lang="pt-BR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095" name="Google Shape;2095;p46"/>
          <p:cNvSpPr txBox="1"/>
          <p:nvPr/>
        </p:nvSpPr>
        <p:spPr>
          <a:xfrm>
            <a:off x="5245550" y="2293200"/>
            <a:ext cx="3744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800" dirty="0">
                <a:latin typeface="Alegreya Sans" panose="020B0604020202020204" charset="0"/>
              </a:rPr>
              <a:t>P</a:t>
            </a:r>
            <a:r>
              <a:rPr lang="pt-BR" sz="1800" dirty="0" smtClean="0">
                <a:latin typeface="Alegreya Sans" panose="020B0604020202020204" charset="0"/>
              </a:rPr>
              <a:t>esquisadores </a:t>
            </a:r>
            <a:r>
              <a:rPr lang="pt-BR" sz="1800" dirty="0">
                <a:latin typeface="Alegreya Sans" panose="020B0604020202020204" charset="0"/>
              </a:rPr>
              <a:t>da área da saúde, conforme as determinações temáticas do Edital</a:t>
            </a:r>
            <a:endParaRPr sz="15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6" name="Google Shape;2096;p46"/>
          <p:cNvSpPr txBox="1"/>
          <p:nvPr/>
        </p:nvSpPr>
        <p:spPr>
          <a:xfrm>
            <a:off x="5230425" y="3650650"/>
            <a:ext cx="37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possuem fluxo contínuo.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97" name="Google Shape;2097;p46"/>
          <p:cNvSpPr txBox="1"/>
          <p:nvPr/>
        </p:nvSpPr>
        <p:spPr>
          <a:xfrm>
            <a:off x="786645" y="2238022"/>
            <a:ext cx="3507464" cy="11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Alegreya Sans" panose="020B0604020202020204" charset="0"/>
              </a:rPr>
              <a:t>A</a:t>
            </a:r>
            <a:r>
              <a:rPr lang="pt-BR" sz="1800" dirty="0" smtClean="0">
                <a:latin typeface="Alegreya Sans" panose="020B0604020202020204" charset="0"/>
              </a:rPr>
              <a:t>poiar </a:t>
            </a:r>
            <a:r>
              <a:rPr lang="pt-BR" sz="1800" dirty="0">
                <a:latin typeface="Alegreya Sans" panose="020B0604020202020204" charset="0"/>
              </a:rPr>
              <a:t>pesquisas clínicas inovadoras sobre o câncer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100" name="Google Shape;2100;p46"/>
          <p:cNvPicPr preferRelativeResize="0"/>
          <p:nvPr/>
        </p:nvPicPr>
        <p:blipFill rotWithShape="1">
          <a:blip r:embed="rId10">
            <a:alphaModFix/>
          </a:blip>
          <a:srcRect t="47922" r="58847"/>
          <a:stretch/>
        </p:blipFill>
        <p:spPr>
          <a:xfrm>
            <a:off x="347900" y="1091862"/>
            <a:ext cx="451250" cy="26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47843" y="4854123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chemeClr val="dk1"/>
                </a:solidFill>
                <a:latin typeface="Alegreya Sans"/>
                <a:sym typeface="Alegreya Sans"/>
              </a:rPr>
              <a:t>Serão utilizados recursos próprios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5198366" y="5223455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chemeClr val="dk1"/>
                </a:solidFill>
                <a:latin typeface="Alegreya Sans"/>
                <a:sym typeface="Alegreya Sans"/>
              </a:rPr>
              <a:t>Ser pesquisador da área da saúde</a:t>
            </a: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587" y="3691697"/>
            <a:ext cx="1600076" cy="1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" name="Google Shape;2255;p49"/>
          <p:cNvPicPr preferRelativeResize="0"/>
          <p:nvPr/>
        </p:nvPicPr>
        <p:blipFill rotWithShape="1">
          <a:blip r:embed="rId3">
            <a:alphaModFix/>
          </a:blip>
          <a:srcRect l="7746" t="26742" r="8690" b="8284"/>
          <a:stretch/>
        </p:blipFill>
        <p:spPr>
          <a:xfrm>
            <a:off x="4204338" y="17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6" name="Google Shape;2256;p49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49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58" name="Google Shape;2258;p49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49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9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49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62" name="Google Shape;2262;p49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63" name="Google Shape;2263;p49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64" name="Google Shape;2264;p49"/>
          <p:cNvSpPr txBox="1"/>
          <p:nvPr/>
        </p:nvSpPr>
        <p:spPr>
          <a:xfrm>
            <a:off x="4188125" y="-906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265" name="Google Shape;226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p49"/>
          <p:cNvSpPr txBox="1"/>
          <p:nvPr/>
        </p:nvSpPr>
        <p:spPr>
          <a:xfrm>
            <a:off x="705464" y="690382"/>
            <a:ext cx="10357261" cy="269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chemeClr val="dk1"/>
                </a:solidFill>
              </a:rPr>
              <a:t>·</a:t>
            </a:r>
            <a:r>
              <a:rPr lang="pt-BR" sz="18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  </a:t>
            </a:r>
            <a:r>
              <a:rPr lang="pt-BR" sz="3100" dirty="0" err="1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Mctic</a:t>
            </a:r>
            <a:r>
              <a:rPr lang="pt-BR" sz="3100" b="1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- </a:t>
            </a:r>
            <a:r>
              <a:rPr lang="pt-BR" sz="31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Formulário De Cadastro De Pesquisas E Desenvolvedores De Projetos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267" name="Google Shape;2267;p49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268" name="Google Shape;2268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3" name="Google Shape;2273;p49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274" name="Google Shape;2274;p49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5" name="Google Shape;2275;p49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276" name="Google Shape;2276;p4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49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280" name="Google Shape;2280;p4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6" name="Google Shape;2286;p49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287" name="Google Shape;2287;p4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7" name="Google Shape;2307;p49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08" name="Google Shape;2308;p49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309" name="Google Shape;2309;p49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310" name="Google Shape;2310;p4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2" name="Google Shape;2312;p49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3" name="Google Shape;2313;p49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4" name="Google Shape;2314;p49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5" name="Google Shape;2315;p49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6" name="Google Shape;2316;p49"/>
          <p:cNvSpPr txBox="1"/>
          <p:nvPr/>
        </p:nvSpPr>
        <p:spPr>
          <a:xfrm>
            <a:off x="9461275" y="5358450"/>
            <a:ext cx="28320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</a:t>
            </a:r>
            <a:r>
              <a:rPr lang="pt-BR" sz="16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ttps://</a:t>
            </a:r>
            <a:r>
              <a:rPr lang="pt-BR" sz="16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www.gov.br/mcti/pt-br/centrais-de-conteudo/comunicados-mcti/idearum-mcti</a:t>
            </a:r>
            <a:endParaRPr lang="pt-BR" sz="16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317" name="Google Shape;2317;p49"/>
          <p:cNvSpPr txBox="1"/>
          <p:nvPr/>
        </p:nvSpPr>
        <p:spPr>
          <a:xfrm>
            <a:off x="5245550" y="2351900"/>
            <a:ext cx="3744300" cy="2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Pesquisadores de todas as áreas do conhecimento.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8" name="Google Shape;2318;p49"/>
          <p:cNvSpPr txBox="1"/>
          <p:nvPr/>
        </p:nvSpPr>
        <p:spPr>
          <a:xfrm>
            <a:off x="5230425" y="3650650"/>
            <a:ext cx="37443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submissões possuem fluxo contínuo.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19" name="Google Shape;2319;p49"/>
          <p:cNvSpPr txBox="1"/>
          <p:nvPr/>
        </p:nvSpPr>
        <p:spPr>
          <a:xfrm>
            <a:off x="836350" y="2351900"/>
            <a:ext cx="41052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Formar um banco de dados de pesquisadores e suas pesquisas, bem como desenvolvedores de Projetos, gerido pelo Ministério da Ciência, Tecnologia, Inovações e Comunicações (MCTIC). 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20" name="Google Shape;2320;p49"/>
          <p:cNvSpPr txBox="1"/>
          <p:nvPr/>
        </p:nvSpPr>
        <p:spPr>
          <a:xfrm>
            <a:off x="817275" y="4644150"/>
            <a:ext cx="40083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Desenvolvimento do projeto.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321" name="Google Shape;2321;p49"/>
          <p:cNvSpPr txBox="1"/>
          <p:nvPr/>
        </p:nvSpPr>
        <p:spPr>
          <a:xfrm>
            <a:off x="5262600" y="5041200"/>
            <a:ext cx="4105200" cy="7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Pesquisadores desenvolvedores de Projetos, gerido pelo MCTIC.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322" name="Google Shape;2322;p49"/>
          <p:cNvPicPr preferRelativeResize="0"/>
          <p:nvPr/>
        </p:nvPicPr>
        <p:blipFill rotWithShape="1">
          <a:blip r:embed="rId10">
            <a:alphaModFix/>
          </a:blip>
          <a:srcRect t="47922" r="58847"/>
          <a:stretch/>
        </p:blipFill>
        <p:spPr>
          <a:xfrm>
            <a:off x="347900" y="1091862"/>
            <a:ext cx="451250" cy="26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p49"/>
          <p:cNvPicPr preferRelativeResize="0"/>
          <p:nvPr/>
        </p:nvPicPr>
        <p:blipFill rotWithShape="1">
          <a:blip r:embed="rId11">
            <a:alphaModFix/>
          </a:blip>
          <a:srcRect l="7851" t="6039" r="5963" b="8541"/>
          <a:stretch/>
        </p:blipFill>
        <p:spPr>
          <a:xfrm>
            <a:off x="9557175" y="3856137"/>
            <a:ext cx="1505550" cy="1400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1" name="Google Shape;2551;p53"/>
          <p:cNvPicPr preferRelativeResize="0"/>
          <p:nvPr/>
        </p:nvPicPr>
        <p:blipFill rotWithShape="1">
          <a:blip r:embed="rId3">
            <a:alphaModFix/>
          </a:blip>
          <a:srcRect l="4961" t="3163" r="2642" b="3527"/>
          <a:stretch/>
        </p:blipFill>
        <p:spPr>
          <a:xfrm>
            <a:off x="0" y="-76200"/>
            <a:ext cx="122682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2" name="Google Shape;2552;p53"/>
          <p:cNvSpPr txBox="1"/>
          <p:nvPr/>
        </p:nvSpPr>
        <p:spPr>
          <a:xfrm>
            <a:off x="4137750" y="-76200"/>
            <a:ext cx="377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Boletim Informativo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53" name="Google Shape;2553;p53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0672" y="5466902"/>
            <a:ext cx="2224842" cy="144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554" name="Google Shape;2554;p53"/>
          <p:cNvSpPr/>
          <p:nvPr/>
        </p:nvSpPr>
        <p:spPr>
          <a:xfrm>
            <a:off x="3767075" y="2361675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53"/>
          <p:cNvSpPr/>
          <p:nvPr/>
        </p:nvSpPr>
        <p:spPr>
          <a:xfrm>
            <a:off x="7706400" y="962375"/>
            <a:ext cx="14757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53"/>
          <p:cNvSpPr/>
          <p:nvPr/>
        </p:nvSpPr>
        <p:spPr>
          <a:xfrm>
            <a:off x="8075700" y="2586350"/>
            <a:ext cx="3777900" cy="953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53"/>
          <p:cNvSpPr/>
          <p:nvPr/>
        </p:nvSpPr>
        <p:spPr>
          <a:xfrm>
            <a:off x="9822075" y="2059400"/>
            <a:ext cx="2662800" cy="6033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53"/>
          <p:cNvSpPr/>
          <p:nvPr/>
        </p:nvSpPr>
        <p:spPr>
          <a:xfrm>
            <a:off x="-313550" y="5686025"/>
            <a:ext cx="22248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53"/>
          <p:cNvSpPr/>
          <p:nvPr/>
        </p:nvSpPr>
        <p:spPr>
          <a:xfrm>
            <a:off x="-248600" y="6085925"/>
            <a:ext cx="35979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53"/>
          <p:cNvSpPr/>
          <p:nvPr/>
        </p:nvSpPr>
        <p:spPr>
          <a:xfrm>
            <a:off x="4379675" y="4234700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53"/>
          <p:cNvSpPr/>
          <p:nvPr/>
        </p:nvSpPr>
        <p:spPr>
          <a:xfrm>
            <a:off x="-212125" y="3105050"/>
            <a:ext cx="3597900" cy="708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53"/>
          <p:cNvSpPr/>
          <p:nvPr/>
        </p:nvSpPr>
        <p:spPr>
          <a:xfrm>
            <a:off x="-313550" y="2682675"/>
            <a:ext cx="3178500" cy="708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53"/>
          <p:cNvSpPr/>
          <p:nvPr/>
        </p:nvSpPr>
        <p:spPr>
          <a:xfrm>
            <a:off x="-673100" y="3762250"/>
            <a:ext cx="5052900" cy="6033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53"/>
          <p:cNvSpPr/>
          <p:nvPr/>
        </p:nvSpPr>
        <p:spPr>
          <a:xfrm>
            <a:off x="9279875" y="5131500"/>
            <a:ext cx="1475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53"/>
          <p:cNvSpPr/>
          <p:nvPr/>
        </p:nvSpPr>
        <p:spPr>
          <a:xfrm>
            <a:off x="6800725" y="345545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53"/>
          <p:cNvSpPr txBox="1">
            <a:spLocks noGrp="1"/>
          </p:cNvSpPr>
          <p:nvPr>
            <p:ph type="title"/>
          </p:nvPr>
        </p:nvSpPr>
        <p:spPr>
          <a:xfrm>
            <a:off x="2994900" y="2869400"/>
            <a:ext cx="6278400" cy="134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dirty="0">
                <a:latin typeface="Chau Philomene One"/>
                <a:ea typeface="Chau Philomene One"/>
                <a:cs typeface="Chau Philomene One"/>
                <a:sym typeface="Chau Philomene One"/>
              </a:rPr>
              <a:t>Oportunidades de Negócio</a:t>
            </a:r>
            <a:endParaRPr sz="7000" dirty="0"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2" name="Google Shape;25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998" y="480985"/>
            <a:ext cx="4586375" cy="59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3" name="Google Shape;257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5775" y="5787763"/>
            <a:ext cx="2343850" cy="3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4" name="Google Shape;257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8750" y="4751225"/>
            <a:ext cx="1948475" cy="2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5" name="Google Shape;257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62200" y="0"/>
            <a:ext cx="1837100" cy="6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6" name="Google Shape;2576;p54"/>
          <p:cNvSpPr txBox="1"/>
          <p:nvPr/>
        </p:nvSpPr>
        <p:spPr>
          <a:xfrm>
            <a:off x="627850" y="636950"/>
            <a:ext cx="59886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Oportunidades de Negócio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577" name="Google Shape;2577;p54"/>
          <p:cNvSpPr txBox="1"/>
          <p:nvPr/>
        </p:nvSpPr>
        <p:spPr>
          <a:xfrm>
            <a:off x="717576" y="1376472"/>
            <a:ext cx="9403322" cy="69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Natura Startups</a:t>
            </a:r>
            <a:endParaRPr sz="2400" dirty="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Grandes desafios</a:t>
            </a:r>
            <a:r>
              <a:rPr lang="pt-BR" dirty="0">
                <a:solidFill>
                  <a:schemeClr val="dk1"/>
                </a:solidFill>
                <a:uFill>
                  <a:noFill/>
                </a:uFill>
                <a:hlinkClick r:id="rId8" action="ppaction://hlinksldjump"/>
              </a:rPr>
              <a:t> </a:t>
            </a:r>
            <a:endParaRPr lang="pt-BR" dirty="0" smtClean="0">
              <a:solidFill>
                <a:schemeClr val="dk1"/>
              </a:solidFill>
              <a:uFill>
                <a:noFill/>
              </a:uFill>
            </a:endParaRPr>
          </a:p>
          <a:p>
            <a:pPr lvl="0" indent="-22860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Plataforma </a:t>
            </a: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“Connect </a:t>
            </a:r>
            <a:r>
              <a:rPr lang="pt-BR" sz="2400" dirty="0" err="1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Americas</a:t>
            </a: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9" action="ppaction://hlinksldjump"/>
              </a:rPr>
              <a:t>”</a:t>
            </a: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0" action="ppaction://hlinksldjump"/>
              </a:rPr>
              <a:t>Conectando Fornecedores Locais a Compradores Globais</a:t>
            </a:r>
            <a:endParaRPr lang="pt-BR" sz="24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0" action="ppaction://hlinksldjump"/>
              </a:rPr>
              <a:t>Mercado Azul – Sebrae</a:t>
            </a:r>
            <a:endParaRPr sz="2400" dirty="0" smtClean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1" action="ppaction://hlinksldjump"/>
              </a:rPr>
              <a:t>Google </a:t>
            </a: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1" action="ppaction://hlinksldjump"/>
              </a:rPr>
              <a:t>para Pequenas e Médias Empresas</a:t>
            </a: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 err="1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2" action="ppaction://hlinksldjump"/>
              </a:rPr>
              <a:t>Sebraelab</a:t>
            </a:r>
            <a:endParaRPr sz="2400" dirty="0">
              <a:solidFill>
                <a:schemeClr val="dk1"/>
              </a:solidFill>
            </a:endParaRPr>
          </a:p>
          <a:p>
            <a:pPr marL="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 err="1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3" action="ppaction://hlinksldjump"/>
              </a:rPr>
              <a:t>Draper</a:t>
            </a:r>
            <a:r>
              <a:rPr lang="pt-BR" sz="24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3" action="ppaction://hlinksldjump"/>
              </a:rPr>
              <a:t> </a:t>
            </a:r>
            <a:r>
              <a:rPr lang="pt-BR" sz="24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3" action="ppaction://hlinksldjump"/>
              </a:rPr>
              <a:t>Richards Kaplan Foundation</a:t>
            </a:r>
            <a:endParaRPr sz="2400" dirty="0">
              <a:solidFill>
                <a:schemeClr val="dk1"/>
              </a:solidFill>
            </a:endParaRPr>
          </a:p>
          <a:p>
            <a:pPr indent="-2286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2400" dirty="0" smtClean="0">
                <a:solidFill>
                  <a:srgbClr val="3864B2"/>
                </a:solidFill>
                <a:latin typeface="Chau Philomene One" panose="020B0604020202020204" charset="0"/>
                <a:hlinkClick r:id="rId14" action="ppaction://hlinksldjump"/>
              </a:rPr>
              <a:t>SELEÇÃO </a:t>
            </a:r>
            <a:r>
              <a:rPr lang="pt-BR" sz="2400" dirty="0">
                <a:solidFill>
                  <a:srgbClr val="3864B2"/>
                </a:solidFill>
                <a:latin typeface="Chau Philomene One" panose="020B0604020202020204" charset="0"/>
                <a:hlinkClick r:id="rId14" action="ppaction://hlinksldjump"/>
              </a:rPr>
              <a:t>PÚBLICA MCTI/FINEP/FNDCT Subvenção Econômica à Inovação – 11/2022</a:t>
            </a:r>
            <a:endParaRPr lang="pt-BR" sz="2400" dirty="0">
              <a:solidFill>
                <a:srgbClr val="3864B2"/>
              </a:solidFill>
              <a:latin typeface="Chau Philomene One" panose="020B0604020202020204" charset="0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0041D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0041D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578" name="Google Shape;2578;p54"/>
          <p:cNvSpPr txBox="1"/>
          <p:nvPr/>
        </p:nvSpPr>
        <p:spPr>
          <a:xfrm>
            <a:off x="7758200" y="843575"/>
            <a:ext cx="26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 rápido!</a:t>
            </a: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579" name="Google Shape;2579;p54"/>
          <p:cNvGrpSpPr/>
          <p:nvPr/>
        </p:nvGrpSpPr>
        <p:grpSpPr>
          <a:xfrm>
            <a:off x="8282288" y="1343637"/>
            <a:ext cx="1090463" cy="991746"/>
            <a:chOff x="-6329100" y="3632100"/>
            <a:chExt cx="293025" cy="291450"/>
          </a:xfrm>
        </p:grpSpPr>
        <p:sp>
          <p:nvSpPr>
            <p:cNvPr id="2580" name="Google Shape;2580;p54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83" name="Google Shape;2583;p54" descr="Logotipo&#10;&#10;Descrição gerada automa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78923" y="5632709"/>
            <a:ext cx="1090450" cy="708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84" name="Google Shape;2584;p54"/>
          <p:cNvSpPr/>
          <p:nvPr/>
        </p:nvSpPr>
        <p:spPr>
          <a:xfrm>
            <a:off x="441100" y="172700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54"/>
          <p:cNvSpPr/>
          <p:nvPr/>
        </p:nvSpPr>
        <p:spPr>
          <a:xfrm>
            <a:off x="441100" y="223385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54"/>
          <p:cNvSpPr/>
          <p:nvPr/>
        </p:nvSpPr>
        <p:spPr>
          <a:xfrm>
            <a:off x="441100" y="2740700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54"/>
          <p:cNvSpPr/>
          <p:nvPr/>
        </p:nvSpPr>
        <p:spPr>
          <a:xfrm>
            <a:off x="441100" y="3614692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54"/>
          <p:cNvSpPr/>
          <p:nvPr/>
        </p:nvSpPr>
        <p:spPr>
          <a:xfrm>
            <a:off x="453990" y="4130254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54"/>
          <p:cNvSpPr/>
          <p:nvPr/>
        </p:nvSpPr>
        <p:spPr>
          <a:xfrm>
            <a:off x="428850" y="465325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4"/>
          <p:cNvSpPr/>
          <p:nvPr/>
        </p:nvSpPr>
        <p:spPr>
          <a:xfrm>
            <a:off x="403158" y="5175858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590;p54"/>
          <p:cNvSpPr/>
          <p:nvPr/>
        </p:nvSpPr>
        <p:spPr>
          <a:xfrm>
            <a:off x="403158" y="574330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8" name="Google Shape;2598;p55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9" name="Google Shape;2599;p55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55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1" name="Google Shape;2601;p55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55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55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55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5" name="Google Shape;2605;p55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6" name="Google Shape;2606;p55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7" name="Google Shape;2607;p55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608" name="Google Shape;2608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55"/>
          <p:cNvSpPr txBox="1"/>
          <p:nvPr/>
        </p:nvSpPr>
        <p:spPr>
          <a:xfrm>
            <a:off x="746625" y="901588"/>
            <a:ext cx="11124300" cy="283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chemeClr val="dk1"/>
                </a:solidFill>
              </a:rPr>
              <a:t>      </a:t>
            </a:r>
            <a:r>
              <a:rPr lang="pt-BR" sz="30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Natura Startups</a:t>
            </a: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610" name="Google Shape;2610;p55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611" name="Google Shape;2611;p5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55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17" name="Google Shape;2617;p55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8" name="Google Shape;2618;p55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619" name="Google Shape;2619;p5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55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623" name="Google Shape;2623;p5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5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630" name="Google Shape;2630;p5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0" name="Google Shape;2650;p55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1" name="Google Shape;2651;p55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652" name="Google Shape;2652;p55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653" name="Google Shape;2653;p5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5" name="Google Shape;2655;p55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6" name="Google Shape;2656;p55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7" name="Google Shape;2657;p55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8" name="Google Shape;2658;p55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9" name="Google Shape;2659;p55"/>
          <p:cNvSpPr txBox="1"/>
          <p:nvPr/>
        </p:nvSpPr>
        <p:spPr>
          <a:xfrm>
            <a:off x="9461275" y="5358450"/>
            <a:ext cx="2832000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</a:t>
            </a: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www.natura.com.br/startups?utm_content=1909_novosanuncios_dsa&amp;cnddefault=true&amp;gclid</a:t>
            </a:r>
            <a:endParaRPr lang="pt-BR" sz="13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660" name="Google Shape;2660;p55"/>
          <p:cNvSpPr txBox="1"/>
          <p:nvPr/>
        </p:nvSpPr>
        <p:spPr>
          <a:xfrm>
            <a:off x="5245550" y="2351900"/>
            <a:ext cx="3744300" cy="17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brasileiras e estrangeiras.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1" name="Google Shape;2661;p55"/>
          <p:cNvSpPr txBox="1"/>
          <p:nvPr/>
        </p:nvSpPr>
        <p:spPr>
          <a:xfrm>
            <a:off x="5230425" y="3650650"/>
            <a:ext cx="37443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Possui fluxo contínuo.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2" name="Google Shape;2662;p55"/>
          <p:cNvSpPr txBox="1"/>
          <p:nvPr/>
        </p:nvSpPr>
        <p:spPr>
          <a:xfrm>
            <a:off x="836350" y="2351900"/>
            <a:ext cx="4105200" cy="3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Potencializar o impacto positivo no mudo por meio da conexão com startups. Para acelerar a inovação e impulsionar a nossa cultura, com papel ativo no desenvolvimento do ecossistema. 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3" name="Google Shape;2663;p55"/>
          <p:cNvSpPr txBox="1"/>
          <p:nvPr/>
        </p:nvSpPr>
        <p:spPr>
          <a:xfrm>
            <a:off x="817275" y="4720350"/>
            <a:ext cx="4008300" cy="27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Multicanais, multigeografias e multimarcas com mais opções para testes e espaço para escalar.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4" name="Google Shape;2664;p55"/>
          <p:cNvSpPr txBox="1"/>
          <p:nvPr/>
        </p:nvSpPr>
        <p:spPr>
          <a:xfrm>
            <a:off x="5262600" y="5041200"/>
            <a:ext cx="4105200" cy="8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brasileiras e estrangeiras com produto mínimo viável (ou seja, com potencial para gerar valor às unidades de negócio da Natura).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665" name="Google Shape;2665;p55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6" name="Google Shape;2666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76950" y="3775077"/>
            <a:ext cx="1478025" cy="1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" name="Google Shape;2672;p56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3" name="Google Shape;2673;p56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6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75" name="Google Shape;2675;p56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6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6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6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79" name="Google Shape;2679;p56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80" name="Google Shape;2680;p56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81" name="Google Shape;2681;p56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682" name="Google Shape;2682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3" name="Google Shape;2683;p56"/>
          <p:cNvSpPr txBox="1"/>
          <p:nvPr/>
        </p:nvSpPr>
        <p:spPr>
          <a:xfrm>
            <a:off x="670425" y="825388"/>
            <a:ext cx="11124300" cy="33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</a:rPr>
              <a:t>     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Grandes desafios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684" name="Google Shape;2684;p56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685" name="Google Shape;2685;p5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0" name="Google Shape;2690;p56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91" name="Google Shape;2691;p56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2" name="Google Shape;2692;p56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693" name="Google Shape;2693;p5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6" name="Google Shape;2696;p56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697" name="Google Shape;2697;p5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56"/>
          <p:cNvGrpSpPr/>
          <p:nvPr/>
        </p:nvGrpSpPr>
        <p:grpSpPr>
          <a:xfrm>
            <a:off x="4842709" y="3579438"/>
            <a:ext cx="336908" cy="330262"/>
            <a:chOff x="5983625" y="301625"/>
            <a:chExt cx="403000" cy="395050"/>
          </a:xfrm>
        </p:grpSpPr>
        <p:sp>
          <p:nvSpPr>
            <p:cNvPr id="2704" name="Google Shape;2704;p5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56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25" name="Google Shape;2725;p56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726" name="Google Shape;2726;p56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727" name="Google Shape;2727;p5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9" name="Google Shape;2729;p56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0" name="Google Shape;2730;p56"/>
          <p:cNvSpPr txBox="1"/>
          <p:nvPr/>
        </p:nvSpPr>
        <p:spPr>
          <a:xfrm>
            <a:off x="5224590" y="340046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1" name="Google Shape;2731;p56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2" name="Google Shape;2732;p56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3" name="Google Shape;2733;p56"/>
          <p:cNvSpPr txBox="1"/>
          <p:nvPr/>
        </p:nvSpPr>
        <p:spPr>
          <a:xfrm>
            <a:off x="9424486" y="5367351"/>
            <a:ext cx="28320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</a:t>
            </a:r>
            <a:r>
              <a:rPr lang="pt-BR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bit.ly/gdesafios</a:t>
            </a:r>
            <a:endParaRPr lang="pt-BR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734" name="Google Shape;2734;p56"/>
          <p:cNvSpPr txBox="1"/>
          <p:nvPr/>
        </p:nvSpPr>
        <p:spPr>
          <a:xfrm>
            <a:off x="5247259" y="2221700"/>
            <a:ext cx="3744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Empresas, de qualquer porte, que desejam ser protagonistas da sua solução.</a:t>
            </a: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5" name="Google Shape;2735;p56"/>
          <p:cNvSpPr txBox="1"/>
          <p:nvPr/>
        </p:nvSpPr>
        <p:spPr>
          <a:xfrm>
            <a:off x="5219274" y="3711437"/>
            <a:ext cx="37443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acessos possuem fluxo contínuo</a:t>
            </a:r>
            <a:r>
              <a:rPr lang="pt-BR" sz="1800" b="1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6" name="Google Shape;2736;p56"/>
          <p:cNvSpPr txBox="1"/>
          <p:nvPr/>
        </p:nvSpPr>
        <p:spPr>
          <a:xfrm>
            <a:off x="836350" y="2351900"/>
            <a:ext cx="4105200" cy="2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Conectar sua startup com grandes empresas gerando oportunidades de negócio.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7" name="Google Shape;2737;p56"/>
          <p:cNvSpPr txBox="1"/>
          <p:nvPr/>
        </p:nvSpPr>
        <p:spPr>
          <a:xfrm>
            <a:off x="817275" y="4720350"/>
            <a:ext cx="4008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Plataforma de conexão de startups e grandes empresas criada e mantida por mais de 100 corporações líderes mundiais que em conjunto avaliam e ranqueiam startups com foco em gerar oportunidades de negócio.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38" name="Google Shape;2738;p56"/>
          <p:cNvSpPr txBox="1"/>
          <p:nvPr/>
        </p:nvSpPr>
        <p:spPr>
          <a:xfrm>
            <a:off x="5262600" y="5117400"/>
            <a:ext cx="41052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Para uso da plataforma, é necessário criar o perfil da empresa e realizar o desafio escolhido.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739" name="Google Shape;2739;p56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0" name="Google Shape;2740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57200" y="3909700"/>
            <a:ext cx="1450825" cy="12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6" name="Google Shape;2746;p57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7" name="Google Shape;2747;p57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57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49" name="Google Shape;2749;p57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57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57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57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53" name="Google Shape;2753;p57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54" name="Google Shape;2754;p57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55" name="Google Shape;2755;p57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756" name="Google Shape;2756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7" name="Google Shape;2757;p57"/>
          <p:cNvSpPr txBox="1"/>
          <p:nvPr/>
        </p:nvSpPr>
        <p:spPr>
          <a:xfrm>
            <a:off x="644202" y="548240"/>
            <a:ext cx="11124300" cy="380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355999"/>
                </a:solidFill>
              </a:rPr>
              <a:t>      </a:t>
            </a:r>
            <a:r>
              <a:rPr lang="pt-BR" sz="32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Plataforma “Connect </a:t>
            </a:r>
            <a:r>
              <a:rPr lang="pt-BR" sz="32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Americas</a:t>
            </a:r>
            <a:r>
              <a:rPr lang="pt-BR" sz="32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”– Conectando Fornecedores Locais a Compradores Globais</a:t>
            </a:r>
            <a:endParaRPr sz="32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758" name="Google Shape;2758;p57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759" name="Google Shape;2759;p5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4" name="Google Shape;2764;p57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65" name="Google Shape;2765;p57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57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767" name="Google Shape;2767;p5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0" name="Google Shape;2770;p57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771" name="Google Shape;2771;p5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57"/>
          <p:cNvGrpSpPr/>
          <p:nvPr/>
        </p:nvGrpSpPr>
        <p:grpSpPr>
          <a:xfrm>
            <a:off x="4866507" y="3588819"/>
            <a:ext cx="336908" cy="330262"/>
            <a:chOff x="5983625" y="301625"/>
            <a:chExt cx="403000" cy="395050"/>
          </a:xfrm>
        </p:grpSpPr>
        <p:sp>
          <p:nvSpPr>
            <p:cNvPr id="2778" name="Google Shape;2778;p5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8" name="Google Shape;2798;p57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799" name="Google Shape;2799;p57"/>
          <p:cNvSpPr txBox="1"/>
          <p:nvPr/>
        </p:nvSpPr>
        <p:spPr>
          <a:xfrm>
            <a:off x="706143" y="444847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800" name="Google Shape;2800;p57"/>
          <p:cNvGrpSpPr/>
          <p:nvPr/>
        </p:nvGrpSpPr>
        <p:grpSpPr>
          <a:xfrm>
            <a:off x="376642" y="4586505"/>
            <a:ext cx="356303" cy="360400"/>
            <a:chOff x="5297950" y="1632050"/>
            <a:chExt cx="426200" cy="431100"/>
          </a:xfrm>
        </p:grpSpPr>
        <p:sp>
          <p:nvSpPr>
            <p:cNvPr id="2801" name="Google Shape;2801;p5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3" name="Google Shape;2803;p57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4" name="Google Shape;2804;p57"/>
          <p:cNvSpPr txBox="1"/>
          <p:nvPr/>
        </p:nvSpPr>
        <p:spPr>
          <a:xfrm>
            <a:off x="5230565" y="3402201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5" name="Google Shape;2805;p57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6" name="Google Shape;2806;p57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7" name="Google Shape;2807;p57"/>
          <p:cNvSpPr txBox="1"/>
          <p:nvPr/>
        </p:nvSpPr>
        <p:spPr>
          <a:xfrm>
            <a:off x="9461275" y="5358450"/>
            <a:ext cx="28320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</a:t>
            </a:r>
            <a:r>
              <a:rPr lang="pt-BR" sz="15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connectamericas.com/pt</a:t>
            </a:r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808" name="Google Shape;2808;p57"/>
          <p:cNvSpPr txBox="1"/>
          <p:nvPr/>
        </p:nvSpPr>
        <p:spPr>
          <a:xfrm>
            <a:off x="5245550" y="2351900"/>
            <a:ext cx="3744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Empresas, de qualquer porte, que desejam internacionalizar suas operações.</a:t>
            </a: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09" name="Google Shape;2809;p57"/>
          <p:cNvSpPr txBox="1"/>
          <p:nvPr/>
        </p:nvSpPr>
        <p:spPr>
          <a:xfrm>
            <a:off x="5230425" y="3803050"/>
            <a:ext cx="37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acessos possuem fluxo contínuo.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10" name="Google Shape;2810;p57"/>
          <p:cNvSpPr txBox="1"/>
          <p:nvPr/>
        </p:nvSpPr>
        <p:spPr>
          <a:xfrm>
            <a:off x="760150" y="2428100"/>
            <a:ext cx="40083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Criada pelo Banco Interamericano de Desenvolvimento, é uma plataforma de negócios que visa ser um link entre empresas que procuram parceiros comerciais. Por meio de anúncios, o site ajuda empreendedores a localizar interessados no seu produto/serviço.</a:t>
            </a:r>
            <a:endParaRPr sz="16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11" name="Google Shape;2811;p57"/>
          <p:cNvSpPr txBox="1"/>
          <p:nvPr/>
        </p:nvSpPr>
        <p:spPr>
          <a:xfrm>
            <a:off x="741075" y="4720350"/>
            <a:ext cx="40083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Plataforma para interação de compradores e fornecedores de vários países, além de recursos de busca, que ajudam as empresas a localizarem potenciais parceiros.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12" name="Google Shape;2812;p57"/>
          <p:cNvSpPr txBox="1"/>
          <p:nvPr/>
        </p:nvSpPr>
        <p:spPr>
          <a:xfrm>
            <a:off x="5262600" y="5193600"/>
            <a:ext cx="4105200" cy="87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Para uso da plataforma, é necessário criar o perfil da empresa e cumprir requisitos como verificação, por parte do site, de informação fidedigna.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813" name="Google Shape;2813;p57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9132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4" name="Google Shape;2814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90750" y="3775080"/>
            <a:ext cx="1430650" cy="142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950" y="-69850"/>
            <a:ext cx="12359574" cy="7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2072" y="5466902"/>
            <a:ext cx="2224842" cy="144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4190525" y="0"/>
            <a:ext cx="397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Boletim Informativo </a:t>
            </a:r>
            <a:endParaRPr sz="3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5">
            <a:alphaModFix/>
          </a:blip>
          <a:srcRect l="23500"/>
          <a:stretch/>
        </p:blipFill>
        <p:spPr>
          <a:xfrm>
            <a:off x="-84950" y="-69862"/>
            <a:ext cx="18653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3767075" y="2133075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7706400" y="1419575"/>
            <a:ext cx="14757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8255700" y="2357750"/>
            <a:ext cx="3597900" cy="8478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9822075" y="195770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-313550" y="5457425"/>
            <a:ext cx="22248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-248600" y="5857325"/>
            <a:ext cx="35979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-673100" y="6222800"/>
            <a:ext cx="22248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4379675" y="4006100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-212125" y="3108050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-313550" y="2685675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-673100" y="3533650"/>
            <a:ext cx="5052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9279875" y="4902900"/>
            <a:ext cx="1475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6848675" y="319715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882013" y="2730438"/>
            <a:ext cx="8593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Editais de  Fomento</a:t>
            </a:r>
            <a:endParaRPr sz="66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0" name="Google Shape;2820;p58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1" name="Google Shape;2821;p58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58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23" name="Google Shape;2823;p58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58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58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58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27" name="Google Shape;2827;p58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28" name="Google Shape;2828;p58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29" name="Google Shape;2829;p58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830" name="Google Shape;283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p58"/>
          <p:cNvSpPr txBox="1"/>
          <p:nvPr/>
        </p:nvSpPr>
        <p:spPr>
          <a:xfrm>
            <a:off x="746625" y="825388"/>
            <a:ext cx="11124300" cy="378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0041D9"/>
                </a:solidFill>
              </a:rPr>
              <a:t>    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Mercado Azul – Sebrae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832" name="Google Shape;2832;p58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833" name="Google Shape;2833;p5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58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39" name="Google Shape;2839;p58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0" name="Google Shape;2840;p58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841" name="Google Shape;2841;p5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4" name="Google Shape;2844;p58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845" name="Google Shape;2845;p5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1" name="Google Shape;2851;p58"/>
          <p:cNvGrpSpPr/>
          <p:nvPr/>
        </p:nvGrpSpPr>
        <p:grpSpPr>
          <a:xfrm>
            <a:off x="4901693" y="3588819"/>
            <a:ext cx="336908" cy="330262"/>
            <a:chOff x="5983625" y="301625"/>
            <a:chExt cx="403000" cy="395050"/>
          </a:xfrm>
        </p:grpSpPr>
        <p:sp>
          <p:nvSpPr>
            <p:cNvPr id="2852" name="Google Shape;2852;p5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2" name="Google Shape;2872;p58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73" name="Google Shape;2873;p58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874" name="Google Shape;2874;p58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875" name="Google Shape;2875;p5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7" name="Google Shape;2877;p58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78" name="Google Shape;2878;p58"/>
          <p:cNvSpPr txBox="1"/>
          <p:nvPr/>
        </p:nvSpPr>
        <p:spPr>
          <a:xfrm>
            <a:off x="5254225" y="344670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79" name="Google Shape;2879;p58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0" name="Google Shape;2880;p58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1" name="Google Shape;2881;p58"/>
          <p:cNvSpPr txBox="1"/>
          <p:nvPr/>
        </p:nvSpPr>
        <p:spPr>
          <a:xfrm>
            <a:off x="9461275" y="5358450"/>
            <a:ext cx="28320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bit.ly/</a:t>
            </a:r>
            <a:r>
              <a:rPr lang="pt-BR" sz="17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mercazull</a:t>
            </a: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882" name="Google Shape;2882;p58"/>
          <p:cNvSpPr txBox="1"/>
          <p:nvPr/>
        </p:nvSpPr>
        <p:spPr>
          <a:xfrm>
            <a:off x="5245550" y="2351900"/>
            <a:ext cx="37443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MEI, micro ou pequena empresa, médios ou grandes empresários, vendedores autônomos e informais.</a:t>
            </a: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3" name="Google Shape;2883;p58"/>
          <p:cNvSpPr txBox="1"/>
          <p:nvPr/>
        </p:nvSpPr>
        <p:spPr>
          <a:xfrm>
            <a:off x="5230425" y="3803050"/>
            <a:ext cx="37443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acessos possuem fluxo contínuo</a:t>
            </a:r>
            <a:r>
              <a:rPr lang="pt-BR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4" name="Google Shape;2884;p58"/>
          <p:cNvSpPr txBox="1"/>
          <p:nvPr/>
        </p:nvSpPr>
        <p:spPr>
          <a:xfrm>
            <a:off x="836350" y="2351900"/>
            <a:ext cx="4105200" cy="4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objetivo do Mercado azul é encontrar empresas que possam fornecer produtos e prestar serviços, comparar as melhores e contratar aquela que você deseja para a sua empresa.</a:t>
            </a:r>
            <a:endParaRPr sz="2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5" name="Google Shape;2885;p58"/>
          <p:cNvSpPr txBox="1"/>
          <p:nvPr/>
        </p:nvSpPr>
        <p:spPr>
          <a:xfrm>
            <a:off x="741075" y="4720350"/>
            <a:ext cx="40083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Ferramentas para encontrar e comparar empresas que oferecem os produtos e serviços necessários para sua empresa.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86" name="Google Shape;2886;p58"/>
          <p:cNvSpPr txBox="1"/>
          <p:nvPr/>
        </p:nvSpPr>
        <p:spPr>
          <a:xfrm>
            <a:off x="5262600" y="5041200"/>
            <a:ext cx="4105200" cy="85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Para ter acesso ao Mercado azul, é necessário criar uma Conta Sebrae.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887" name="Google Shape;2887;p58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8" name="Google Shape;2888;p58"/>
          <p:cNvPicPr preferRelativeResize="0"/>
          <p:nvPr/>
        </p:nvPicPr>
        <p:blipFill rotWithShape="1">
          <a:blip r:embed="rId9">
            <a:alphaModFix/>
          </a:blip>
          <a:srcRect t="5628" b="10118"/>
          <a:stretch/>
        </p:blipFill>
        <p:spPr>
          <a:xfrm>
            <a:off x="9409825" y="3871851"/>
            <a:ext cx="1430650" cy="13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4" name="Google Shape;2894;p59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5" name="Google Shape;2895;p59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59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897" name="Google Shape;2897;p59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59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59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59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01" name="Google Shape;2901;p59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02" name="Google Shape;2902;p59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03" name="Google Shape;2903;p59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904" name="Google Shape;2904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5" name="Google Shape;2905;p59"/>
          <p:cNvSpPr txBox="1"/>
          <p:nvPr/>
        </p:nvSpPr>
        <p:spPr>
          <a:xfrm>
            <a:off x="569730" y="669757"/>
            <a:ext cx="11124300" cy="11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</a:rPr>
              <a:t>      </a:t>
            </a:r>
            <a:r>
              <a:rPr lang="pt-BR" sz="3200" dirty="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sz="36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Google para Pequenas e Médias Empresas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2906" name="Google Shape;2906;p59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907" name="Google Shape;2907;p5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2" name="Google Shape;2912;p59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13" name="Google Shape;2913;p59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4" name="Google Shape;2914;p59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915" name="Google Shape;2915;p5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8" name="Google Shape;2918;p59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919" name="Google Shape;2919;p5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5" name="Google Shape;2925;p59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2926" name="Google Shape;2926;p5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6" name="Google Shape;2946;p59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47" name="Google Shape;2947;p59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948" name="Google Shape;2948;p59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949" name="Google Shape;2949;p5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1" name="Google Shape;2951;p59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2" name="Google Shape;2952;p59"/>
          <p:cNvSpPr txBox="1"/>
          <p:nvPr/>
        </p:nvSpPr>
        <p:spPr>
          <a:xfrm>
            <a:off x="5230413" y="31714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3" name="Google Shape;2953;p59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4" name="Google Shape;2954;p59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5" name="Google Shape;2955;p59"/>
          <p:cNvSpPr txBox="1"/>
          <p:nvPr/>
        </p:nvSpPr>
        <p:spPr>
          <a:xfrm>
            <a:off x="9461275" y="5358450"/>
            <a:ext cx="255270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bit.ly/</a:t>
            </a:r>
            <a:r>
              <a:rPr lang="pt-BR" sz="16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googlepmes</a:t>
            </a: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pt-BR" sz="15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https://smallbusiness.withgoogle.com/intl/pt-BR_br</a:t>
            </a:r>
            <a:r>
              <a:rPr lang="pt-BR" sz="15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/#!/</a:t>
            </a:r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endParaRPr lang="pt-BR" sz="15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6" name="Google Shape;2956;p59"/>
          <p:cNvSpPr txBox="1"/>
          <p:nvPr/>
        </p:nvSpPr>
        <p:spPr>
          <a:xfrm>
            <a:off x="5245550" y="2351900"/>
            <a:ext cx="37443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Microempresas, Pequenas Empresas e Médias Empresas.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7" name="Google Shape;2957;p59"/>
          <p:cNvSpPr txBox="1"/>
          <p:nvPr/>
        </p:nvSpPr>
        <p:spPr>
          <a:xfrm>
            <a:off x="5230425" y="3650650"/>
            <a:ext cx="37443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acessos possuem fluxo contínuo</a:t>
            </a:r>
            <a:r>
              <a:rPr lang="pt-BR" sz="18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8" name="Google Shape;2958;p59"/>
          <p:cNvSpPr txBox="1"/>
          <p:nvPr/>
        </p:nvSpPr>
        <p:spPr>
          <a:xfrm>
            <a:off x="836350" y="2351900"/>
            <a:ext cx="4105200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Google para PMEs tem o objetivo de ajudar os empreendedores a darem os primeiros passos ao colocar seus negócios no universo online.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59" name="Google Shape;2959;p59"/>
          <p:cNvSpPr txBox="1"/>
          <p:nvPr/>
        </p:nvSpPr>
        <p:spPr>
          <a:xfrm>
            <a:off x="741075" y="4720350"/>
            <a:ext cx="40083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Ferramentas que auxiliam na divulgação do negócio na internet, no aumento de produtividade e treinamentos presenciais gratuitos.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60" name="Google Shape;2960;p59"/>
          <p:cNvSpPr txBox="1"/>
          <p:nvPr/>
        </p:nvSpPr>
        <p:spPr>
          <a:xfrm>
            <a:off x="5262600" y="5117400"/>
            <a:ext cx="4105200" cy="91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É preciso preencher as informações básicas do negócio, determinar seus objetivos e ler o passo a passo de como usar ferramentas do Google para atingir as metas.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961" name="Google Shape;2961;p59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2" name="Google Shape;2962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09825" y="3827363"/>
            <a:ext cx="1457675" cy="14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8" name="Google Shape;2968;p60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" name="Google Shape;2969;p60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60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1" name="Google Shape;2971;p60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60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60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60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5" name="Google Shape;2975;p60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6" name="Google Shape;2976;p60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77" name="Google Shape;2977;p60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978" name="Google Shape;2978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9" name="Google Shape;2979;p60"/>
          <p:cNvSpPr txBox="1"/>
          <p:nvPr/>
        </p:nvSpPr>
        <p:spPr>
          <a:xfrm>
            <a:off x="628399" y="668488"/>
            <a:ext cx="11124300" cy="33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355999"/>
                </a:solidFill>
              </a:rPr>
              <a:t>      </a:t>
            </a:r>
            <a:r>
              <a:rPr lang="pt-BR" sz="36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Sebraelab</a:t>
            </a: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980" name="Google Shape;2980;p60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2981" name="Google Shape;2981;p6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6" name="Google Shape;2986;p60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987" name="Google Shape;2987;p60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8" name="Google Shape;2988;p60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989" name="Google Shape;2989;p6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2" name="Google Shape;2992;p60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993" name="Google Shape;2993;p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9" name="Google Shape;2999;p60"/>
          <p:cNvGrpSpPr/>
          <p:nvPr/>
        </p:nvGrpSpPr>
        <p:grpSpPr>
          <a:xfrm>
            <a:off x="4858644" y="3836924"/>
            <a:ext cx="336908" cy="330262"/>
            <a:chOff x="5983625" y="301625"/>
            <a:chExt cx="403000" cy="395050"/>
          </a:xfrm>
        </p:grpSpPr>
        <p:sp>
          <p:nvSpPr>
            <p:cNvPr id="3000" name="Google Shape;3000;p6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0" name="Google Shape;3020;p60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21" name="Google Shape;3021;p60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022" name="Google Shape;3022;p60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3023" name="Google Shape;3023;p6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5" name="Google Shape;3025;p60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26" name="Google Shape;3026;p60"/>
          <p:cNvSpPr txBox="1"/>
          <p:nvPr/>
        </p:nvSpPr>
        <p:spPr>
          <a:xfrm>
            <a:off x="5230413" y="36286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27" name="Google Shape;3027;p60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28" name="Google Shape;3028;p60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29" name="Google Shape;3029;p60"/>
          <p:cNvSpPr txBox="1"/>
          <p:nvPr/>
        </p:nvSpPr>
        <p:spPr>
          <a:xfrm>
            <a:off x="9422568" y="5432784"/>
            <a:ext cx="2525592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</a:p>
          <a:p>
            <a:pPr lvl="0"/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  <a:hlinkClick r:id="rId9"/>
              </a:rPr>
              <a:t>https://</a:t>
            </a:r>
            <a:r>
              <a:rPr lang="pt-BR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  <a:hlinkClick r:id="rId9"/>
              </a:rPr>
              <a:t>www.sebrae.com.br/sites/PortalSebrae/sebraelab</a:t>
            </a:r>
            <a:endParaRPr lang="pt-BR" dirty="0" smtClean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lvl="0"/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030" name="Google Shape;3030;p60"/>
          <p:cNvSpPr txBox="1"/>
          <p:nvPr/>
        </p:nvSpPr>
        <p:spPr>
          <a:xfrm>
            <a:off x="5245550" y="2351900"/>
            <a:ext cx="37761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Potenciais empreendedores, colaboradores e consultores do Sebrae, além de associações, universidades, centros de pesquisa e desenvolvimento.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31" name="Google Shape;3031;p60"/>
          <p:cNvSpPr txBox="1"/>
          <p:nvPr/>
        </p:nvSpPr>
        <p:spPr>
          <a:xfrm>
            <a:off x="5230425" y="4107850"/>
            <a:ext cx="37443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Possui fluxo contínuo.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32" name="Google Shape;3032;p60"/>
          <p:cNvSpPr txBox="1"/>
          <p:nvPr/>
        </p:nvSpPr>
        <p:spPr>
          <a:xfrm>
            <a:off x="836350" y="2351900"/>
            <a:ext cx="4105200" cy="4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Sebraelab é um espaço de estímulo à criatividade, à inovação, ao consumo de informações, à geração de novos conhecimentos, ao aprendizado contínuo e às múltiplas conexões nos negócios.</a:t>
            </a:r>
            <a:endParaRPr sz="25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33" name="Google Shape;3033;p60"/>
          <p:cNvSpPr txBox="1"/>
          <p:nvPr/>
        </p:nvSpPr>
        <p:spPr>
          <a:xfrm>
            <a:off x="741075" y="4720350"/>
            <a:ext cx="4008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Plataforma de conexão de startups e grandes empresas criada e mantida por mais de 100 corporações líderes mundiais que em conjunto avaliam e ranqueiam startups com foco em gerar oportunidades de negócio.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034" name="Google Shape;3034;p60"/>
          <p:cNvSpPr txBox="1"/>
          <p:nvPr/>
        </p:nvSpPr>
        <p:spPr>
          <a:xfrm>
            <a:off x="5262600" y="5117400"/>
            <a:ext cx="4105200" cy="8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 interessado deve possuir projetos ou ideias de negócios inovadores.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035" name="Google Shape;3035;p60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6" name="Google Shape;3036;p60"/>
          <p:cNvPicPr preferRelativeResize="0"/>
          <p:nvPr/>
        </p:nvPicPr>
        <p:blipFill rotWithShape="1">
          <a:blip r:embed="rId10">
            <a:alphaModFix/>
          </a:blip>
          <a:srcRect l="7149" t="6839" b="9345"/>
          <a:stretch/>
        </p:blipFill>
        <p:spPr>
          <a:xfrm>
            <a:off x="9461275" y="3884225"/>
            <a:ext cx="1351525" cy="12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63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63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63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93" name="Google Shape;3193;p63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63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63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63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97" name="Google Shape;3197;p63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98" name="Google Shape;3198;p63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199" name="Google Shape;3199;p63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200" name="Google Shape;3200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1" name="Google Shape;3201;p63"/>
          <p:cNvSpPr txBox="1"/>
          <p:nvPr/>
        </p:nvSpPr>
        <p:spPr>
          <a:xfrm>
            <a:off x="909177" y="753911"/>
            <a:ext cx="11124300" cy="14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 err="1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Draper</a:t>
            </a:r>
            <a:r>
              <a:rPr lang="pt-BR" sz="30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Richards Kaplan Foundation</a:t>
            </a:r>
            <a:endParaRPr sz="30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41D9"/>
              </a:solidFill>
            </a:endParaRPr>
          </a:p>
        </p:txBody>
      </p:sp>
      <p:grpSp>
        <p:nvGrpSpPr>
          <p:cNvPr id="3202" name="Google Shape;3202;p63"/>
          <p:cNvGrpSpPr/>
          <p:nvPr/>
        </p:nvGrpSpPr>
        <p:grpSpPr>
          <a:xfrm>
            <a:off x="442859" y="1920602"/>
            <a:ext cx="487504" cy="458004"/>
            <a:chOff x="5970800" y="1619250"/>
            <a:chExt cx="428650" cy="456725"/>
          </a:xfrm>
        </p:grpSpPr>
        <p:sp>
          <p:nvSpPr>
            <p:cNvPr id="3203" name="Google Shape;3203;p6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8" name="Google Shape;3208;p63"/>
          <p:cNvSpPr txBox="1"/>
          <p:nvPr/>
        </p:nvSpPr>
        <p:spPr>
          <a:xfrm>
            <a:off x="879241" y="1865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09" name="Google Shape;3209;p63"/>
          <p:cNvSpPr/>
          <p:nvPr/>
        </p:nvSpPr>
        <p:spPr>
          <a:xfrm>
            <a:off x="4905769" y="2024293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0" name="Google Shape;3210;p63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3211" name="Google Shape;3211;p6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4" name="Google Shape;3214;p63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3215" name="Google Shape;3215;p6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1" name="Google Shape;3221;p63"/>
          <p:cNvGrpSpPr/>
          <p:nvPr/>
        </p:nvGrpSpPr>
        <p:grpSpPr>
          <a:xfrm>
            <a:off x="4858644" y="3532124"/>
            <a:ext cx="336908" cy="330262"/>
            <a:chOff x="5983625" y="301625"/>
            <a:chExt cx="403000" cy="395050"/>
          </a:xfrm>
        </p:grpSpPr>
        <p:sp>
          <p:nvSpPr>
            <p:cNvPr id="3222" name="Google Shape;3222;p6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2" name="Google Shape;3242;p63"/>
          <p:cNvSpPr txBox="1"/>
          <p:nvPr/>
        </p:nvSpPr>
        <p:spPr>
          <a:xfrm>
            <a:off x="5237802" y="187985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43" name="Google Shape;3243;p63"/>
          <p:cNvSpPr txBox="1"/>
          <p:nvPr/>
        </p:nvSpPr>
        <p:spPr>
          <a:xfrm>
            <a:off x="725100" y="43726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244" name="Google Shape;3244;p63"/>
          <p:cNvGrpSpPr/>
          <p:nvPr/>
        </p:nvGrpSpPr>
        <p:grpSpPr>
          <a:xfrm>
            <a:off x="324720" y="4515659"/>
            <a:ext cx="356303" cy="360400"/>
            <a:chOff x="5297950" y="1632050"/>
            <a:chExt cx="426200" cy="431100"/>
          </a:xfrm>
        </p:grpSpPr>
        <p:sp>
          <p:nvSpPr>
            <p:cNvPr id="3245" name="Google Shape;3245;p6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7" name="Google Shape;3247;p63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48" name="Google Shape;3248;p63"/>
          <p:cNvSpPr txBox="1"/>
          <p:nvPr/>
        </p:nvSpPr>
        <p:spPr>
          <a:xfrm>
            <a:off x="5230413" y="3323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49" name="Google Shape;3249;p63"/>
          <p:cNvSpPr txBox="1"/>
          <p:nvPr/>
        </p:nvSpPr>
        <p:spPr>
          <a:xfrm>
            <a:off x="9248153" y="186220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0" name="Google Shape;3250;p63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1" name="Google Shape;3251;p63"/>
          <p:cNvSpPr txBox="1"/>
          <p:nvPr/>
        </p:nvSpPr>
        <p:spPr>
          <a:xfrm>
            <a:off x="9424486" y="5393950"/>
            <a:ext cx="2832000" cy="256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</a:t>
            </a:r>
            <a:r>
              <a:rPr lang="pt-BR" sz="13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prosas.com.br/editais/6532-draper-richards-kaplan-foundation</a:t>
            </a:r>
            <a:endParaRPr lang="pt-BR" sz="13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40BBFF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252" name="Google Shape;3252;p63"/>
          <p:cNvSpPr txBox="1"/>
          <p:nvPr/>
        </p:nvSpPr>
        <p:spPr>
          <a:xfrm>
            <a:off x="5240300" y="2371563"/>
            <a:ext cx="3744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e pessoas jurídicas.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3" name="Google Shape;3253;p63"/>
          <p:cNvSpPr txBox="1"/>
          <p:nvPr/>
        </p:nvSpPr>
        <p:spPr>
          <a:xfrm>
            <a:off x="5230425" y="3803050"/>
            <a:ext cx="3744300" cy="1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inscrições possuem fluxo contínuo.</a:t>
            </a:r>
            <a:endParaRPr sz="18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4" name="Google Shape;3254;p63"/>
          <p:cNvSpPr txBox="1"/>
          <p:nvPr/>
        </p:nvSpPr>
        <p:spPr>
          <a:xfrm>
            <a:off x="836350" y="2275700"/>
            <a:ext cx="41052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Apoiar empreendimentos sociais de alto impacto em estágio inicial com ideias inovadoras. Investir em organizações que trabalham tanto nacional quanto internacionalmente, ajudando a fornecer acesso crítico à saúde, educação, segurança alimentar, justiça social, água e saneamento, transparência e responsabilidade e abrigo.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5" name="Google Shape;3255;p63"/>
          <p:cNvSpPr txBox="1"/>
          <p:nvPr/>
        </p:nvSpPr>
        <p:spPr>
          <a:xfrm>
            <a:off x="741075" y="4872750"/>
            <a:ext cx="400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64646"/>
                </a:solidFill>
                <a:latin typeface="Alegreya Sans"/>
                <a:ea typeface="Alegreya Sans"/>
                <a:cs typeface="Alegreya Sans"/>
                <a:sym typeface="Alegreya Sans"/>
              </a:rPr>
              <a:t>São repassados 300 mil dólares  para as empresas.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256" name="Google Shape;3256;p63"/>
          <p:cNvSpPr txBox="1"/>
          <p:nvPr/>
        </p:nvSpPr>
        <p:spPr>
          <a:xfrm>
            <a:off x="5262600" y="5041200"/>
            <a:ext cx="4105200" cy="9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Pessoas jurídicas com ou sem fins lucrativos, empresas sociais de 1 a 3 anos, que se encontrem ainda nos estágios iniciais de seu desenvolvimento.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257" name="Google Shape;3257;p63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8" name="Google Shape;3258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92925" y="3775075"/>
            <a:ext cx="1616237" cy="12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8" name="Google Shape;2598;p55"/>
          <p:cNvPicPr preferRelativeResize="0"/>
          <p:nvPr/>
        </p:nvPicPr>
        <p:blipFill rotWithShape="1">
          <a:blip r:embed="rId3">
            <a:alphaModFix/>
          </a:blip>
          <a:srcRect l="10460" t="22396" r="10468"/>
          <a:stretch/>
        </p:blipFill>
        <p:spPr>
          <a:xfrm>
            <a:off x="6301288" y="-9675"/>
            <a:ext cx="1928100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9" name="Google Shape;2599;p55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55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1" name="Google Shape;2601;p55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55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55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55"/>
          <p:cNvSpPr txBox="1"/>
          <p:nvPr/>
        </p:nvSpPr>
        <p:spPr>
          <a:xfrm>
            <a:off x="6312075" y="-1242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5" name="Google Shape;2605;p55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6" name="Google Shape;2606;p55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07" name="Google Shape;2607;p55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608" name="Google Shape;2608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9" name="Google Shape;2609;p55"/>
          <p:cNvSpPr txBox="1"/>
          <p:nvPr/>
        </p:nvSpPr>
        <p:spPr>
          <a:xfrm>
            <a:off x="705464" y="718695"/>
            <a:ext cx="11124300" cy="147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-2286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200" dirty="0">
                <a:solidFill>
                  <a:schemeClr val="dk1"/>
                </a:solidFill>
              </a:rPr>
              <a:t>      </a:t>
            </a:r>
            <a:r>
              <a:rPr lang="pt-BR" sz="3200" dirty="0">
                <a:solidFill>
                  <a:srgbClr val="3864B2"/>
                </a:solidFill>
                <a:latin typeface="Chau Philomene One" panose="020B0604020202020204" charset="0"/>
              </a:rPr>
              <a:t>SELEÇÃO PÚBLICA MCTI/FINEP/FNDCT Subvenção Econômica à Inovação – 11/2022 </a:t>
            </a:r>
            <a:endParaRPr sz="3200" dirty="0">
              <a:solidFill>
                <a:srgbClr val="3864B2"/>
              </a:solidFill>
              <a:latin typeface="Chau Philomene One" panose="020B0604020202020204" charset="0"/>
              <a:ea typeface="Chau Philomene One"/>
              <a:cs typeface="Chau Philomene One"/>
              <a:sym typeface="Chau Philomene One"/>
            </a:endParaRPr>
          </a:p>
        </p:txBody>
      </p:sp>
      <p:grpSp>
        <p:nvGrpSpPr>
          <p:cNvPr id="2610" name="Google Shape;2610;p55"/>
          <p:cNvGrpSpPr/>
          <p:nvPr/>
        </p:nvGrpSpPr>
        <p:grpSpPr>
          <a:xfrm>
            <a:off x="329771" y="2062458"/>
            <a:ext cx="487504" cy="458004"/>
            <a:chOff x="5970800" y="1619250"/>
            <a:chExt cx="428650" cy="456725"/>
          </a:xfrm>
        </p:grpSpPr>
        <p:sp>
          <p:nvSpPr>
            <p:cNvPr id="2611" name="Google Shape;2611;p5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55"/>
          <p:cNvSpPr txBox="1"/>
          <p:nvPr/>
        </p:nvSpPr>
        <p:spPr>
          <a:xfrm>
            <a:off x="825436" y="1953247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17" name="Google Shape;2617;p55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8" name="Google Shape;2618;p55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2619" name="Google Shape;2619;p5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55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2623" name="Google Shape;2623;p5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5"/>
          <p:cNvGrpSpPr/>
          <p:nvPr/>
        </p:nvGrpSpPr>
        <p:grpSpPr>
          <a:xfrm>
            <a:off x="4858033" y="3748792"/>
            <a:ext cx="336908" cy="330262"/>
            <a:chOff x="5983625" y="301625"/>
            <a:chExt cx="403000" cy="395050"/>
          </a:xfrm>
        </p:grpSpPr>
        <p:sp>
          <p:nvSpPr>
            <p:cNvPr id="2630" name="Google Shape;2630;p5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0" name="Google Shape;2650;p55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1" name="Google Shape;2651;p55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652" name="Google Shape;2652;p55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2653" name="Google Shape;2653;p5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5" name="Google Shape;2655;p55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6" name="Google Shape;2656;p55"/>
          <p:cNvSpPr txBox="1"/>
          <p:nvPr/>
        </p:nvSpPr>
        <p:spPr>
          <a:xfrm>
            <a:off x="5214653" y="355495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7" name="Google Shape;2657;p55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8" name="Google Shape;2658;p55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59" name="Google Shape;2659;p55"/>
          <p:cNvSpPr txBox="1"/>
          <p:nvPr/>
        </p:nvSpPr>
        <p:spPr>
          <a:xfrm>
            <a:off x="9088327" y="5187837"/>
            <a:ext cx="2832000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</a:p>
          <a:p>
            <a:r>
              <a:rPr lang="pt-BR" sz="1200" u="sng" dirty="0" smtClean="0">
                <a:latin typeface="Alegreya Sans" panose="020B0604020202020204" charset="0"/>
                <a:hlinkClick r:id="rId9"/>
              </a:rPr>
              <a:t>http</a:t>
            </a:r>
            <a:r>
              <a:rPr lang="pt-BR" sz="1200" u="sng" dirty="0">
                <a:latin typeface="Alegreya Sans" panose="020B0604020202020204" charset="0"/>
                <a:hlinkClick r:id="rId9"/>
              </a:rPr>
              <a:t>://www.finep.gov.br/images/chamadas-publicas/2022/19_09_2022_Bio_Edital_Rerratificado.pdf</a:t>
            </a:r>
            <a:endParaRPr lang="pt-BR" sz="1200" dirty="0">
              <a:latin typeface="Alegreya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660" name="Google Shape;2660;p55"/>
          <p:cNvSpPr txBox="1"/>
          <p:nvPr/>
        </p:nvSpPr>
        <p:spPr>
          <a:xfrm>
            <a:off x="5225330" y="2369356"/>
            <a:ext cx="37443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Empresas brasileiras de qualquer porte (proponentes), individualmente ou em conjunto com outra(s) empresa(s) brasileira(s) (</a:t>
            </a:r>
            <a:r>
              <a:rPr lang="pt-BR" sz="1800" dirty="0" err="1">
                <a:latin typeface="Alegreya Sans" panose="020B0604020202020204" charset="0"/>
              </a:rPr>
              <a:t>coexecutora</a:t>
            </a:r>
            <a:r>
              <a:rPr lang="pt-BR" sz="1800" dirty="0">
                <a:latin typeface="Alegreya Sans" panose="020B0604020202020204" charset="0"/>
              </a:rPr>
              <a:t>(s)). 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1" name="Google Shape;2661;p55"/>
          <p:cNvSpPr txBox="1"/>
          <p:nvPr/>
        </p:nvSpPr>
        <p:spPr>
          <a:xfrm>
            <a:off x="5237305" y="3914919"/>
            <a:ext cx="3744300" cy="70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31 de dezembro de 2022</a:t>
            </a: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664" name="Google Shape;2664;p55"/>
          <p:cNvSpPr txBox="1"/>
          <p:nvPr/>
        </p:nvSpPr>
        <p:spPr>
          <a:xfrm>
            <a:off x="5248801" y="4875554"/>
            <a:ext cx="335018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t-BR" sz="1800" dirty="0" smtClean="0">
                <a:latin typeface="Alegreya Sans" panose="020B0604020202020204" charset="0"/>
              </a:rPr>
              <a:t>Os projetos devem contemplar soluções </a:t>
            </a:r>
            <a:r>
              <a:rPr lang="pt-BR" sz="1800" dirty="0">
                <a:latin typeface="Alegreya Sans" panose="020B0604020202020204" charset="0"/>
              </a:rPr>
              <a:t>inovadoras aderentes às Linhas </a:t>
            </a:r>
            <a:r>
              <a:rPr lang="pt-BR" sz="1800" dirty="0" smtClean="0">
                <a:latin typeface="Alegreya Sans" panose="020B0604020202020204" charset="0"/>
              </a:rPr>
              <a:t>Temáticas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665" name="Google Shape;2665;p55"/>
          <p:cNvPicPr preferRelativeResize="0"/>
          <p:nvPr/>
        </p:nvPicPr>
        <p:blipFill rotWithShape="1">
          <a:blip r:embed="rId3">
            <a:alphaModFix/>
          </a:blip>
          <a:srcRect l="18850" t="45975" r="61156" b="15068"/>
          <a:stretch/>
        </p:blipFill>
        <p:spPr>
          <a:xfrm>
            <a:off x="259125" y="1065625"/>
            <a:ext cx="487500" cy="3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50727" y="2551576"/>
            <a:ext cx="33768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>
                <a:latin typeface="Alegrey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t-BR" sz="1800" dirty="0" smtClean="0">
                <a:latin typeface="Alegrey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elecionar </a:t>
            </a:r>
            <a:r>
              <a:rPr lang="pt-BR" sz="1800" dirty="0">
                <a:latin typeface="Alegrey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projetos de pesquisa, desenvolvimento e inovação em biotecnologia aplicada a saúde humana, agropecuária, meio ambiente e indústria</a:t>
            </a:r>
            <a:endParaRPr lang="pt-BR" sz="1800" dirty="0">
              <a:latin typeface="Alegreya Sans" panose="020B0604020202020204" charset="0"/>
            </a:endParaRPr>
          </a:p>
        </p:txBody>
      </p:sp>
      <p:sp>
        <p:nvSpPr>
          <p:cNvPr id="70" name="Google Shape;2664;p55"/>
          <p:cNvSpPr txBox="1"/>
          <p:nvPr/>
        </p:nvSpPr>
        <p:spPr>
          <a:xfrm>
            <a:off x="759505" y="4623288"/>
            <a:ext cx="335018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t-BR" sz="1800" dirty="0" smtClean="0">
                <a:latin typeface="Alegreya Sans" panose="020B0604020202020204" charset="0"/>
              </a:rPr>
              <a:t>Os recursos serão distribuídos igualmente entre as linhas de temáticas da seleção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10" y="3801878"/>
            <a:ext cx="1392489" cy="1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6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4" name="Google Shape;3264;p64"/>
          <p:cNvPicPr preferRelativeResize="0"/>
          <p:nvPr/>
        </p:nvPicPr>
        <p:blipFill rotWithShape="1">
          <a:blip r:embed="rId3">
            <a:alphaModFix/>
          </a:blip>
          <a:srcRect l="14385" t="15034" r="14221" b="20190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5" name="Google Shape;3265;p64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6872" y="5466902"/>
            <a:ext cx="2224842" cy="1446148"/>
          </a:xfrm>
          <a:prstGeom prst="rect">
            <a:avLst/>
          </a:prstGeom>
          <a:noFill/>
          <a:ln>
            <a:noFill/>
          </a:ln>
        </p:spPr>
      </p:pic>
      <p:sp>
        <p:nvSpPr>
          <p:cNvPr id="3266" name="Google Shape;3266;p64"/>
          <p:cNvSpPr txBox="1"/>
          <p:nvPr/>
        </p:nvSpPr>
        <p:spPr>
          <a:xfrm>
            <a:off x="4137750" y="0"/>
            <a:ext cx="377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Boletim Informativo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67" name="Google Shape;3267;p64"/>
          <p:cNvSpPr/>
          <p:nvPr/>
        </p:nvSpPr>
        <p:spPr>
          <a:xfrm>
            <a:off x="3767075" y="2361675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64"/>
          <p:cNvSpPr/>
          <p:nvPr/>
        </p:nvSpPr>
        <p:spPr>
          <a:xfrm>
            <a:off x="7706400" y="962375"/>
            <a:ext cx="1475700" cy="3390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64"/>
          <p:cNvSpPr/>
          <p:nvPr/>
        </p:nvSpPr>
        <p:spPr>
          <a:xfrm>
            <a:off x="8255700" y="2586350"/>
            <a:ext cx="3597900" cy="8478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64"/>
          <p:cNvSpPr/>
          <p:nvPr/>
        </p:nvSpPr>
        <p:spPr>
          <a:xfrm>
            <a:off x="9822075" y="218630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64"/>
          <p:cNvSpPr/>
          <p:nvPr/>
        </p:nvSpPr>
        <p:spPr>
          <a:xfrm>
            <a:off x="-313550" y="5686025"/>
            <a:ext cx="22248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64"/>
          <p:cNvSpPr/>
          <p:nvPr/>
        </p:nvSpPr>
        <p:spPr>
          <a:xfrm>
            <a:off x="-248600" y="6085925"/>
            <a:ext cx="3597900" cy="4761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64"/>
          <p:cNvSpPr/>
          <p:nvPr/>
        </p:nvSpPr>
        <p:spPr>
          <a:xfrm>
            <a:off x="4379675" y="4234700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64"/>
          <p:cNvSpPr/>
          <p:nvPr/>
        </p:nvSpPr>
        <p:spPr>
          <a:xfrm>
            <a:off x="-212125" y="3336650"/>
            <a:ext cx="3597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64"/>
          <p:cNvSpPr/>
          <p:nvPr/>
        </p:nvSpPr>
        <p:spPr>
          <a:xfrm>
            <a:off x="-313550" y="2914275"/>
            <a:ext cx="31785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64"/>
          <p:cNvSpPr/>
          <p:nvPr/>
        </p:nvSpPr>
        <p:spPr>
          <a:xfrm>
            <a:off x="-673100" y="3762250"/>
            <a:ext cx="50529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64"/>
          <p:cNvSpPr/>
          <p:nvPr/>
        </p:nvSpPr>
        <p:spPr>
          <a:xfrm>
            <a:off x="9279875" y="5131500"/>
            <a:ext cx="14757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64"/>
          <p:cNvSpPr/>
          <p:nvPr/>
        </p:nvSpPr>
        <p:spPr>
          <a:xfrm>
            <a:off x="6953125" y="3357950"/>
            <a:ext cx="2662800" cy="476400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64"/>
          <p:cNvSpPr txBox="1">
            <a:spLocks noGrp="1"/>
          </p:cNvSpPr>
          <p:nvPr>
            <p:ph type="title"/>
          </p:nvPr>
        </p:nvSpPr>
        <p:spPr>
          <a:xfrm>
            <a:off x="838188" y="301443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7040">
                <a:latin typeface="Chau Philomene One"/>
                <a:ea typeface="Chau Philomene One"/>
                <a:cs typeface="Chau Philomene One"/>
                <a:sym typeface="Chau Philomene One"/>
              </a:rPr>
              <a:t>Feiras, Eventos </a:t>
            </a:r>
            <a:endParaRPr sz="7040"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7040">
                <a:latin typeface="Chau Philomene One"/>
                <a:ea typeface="Chau Philomene One"/>
                <a:cs typeface="Chau Philomene One"/>
                <a:sym typeface="Chau Philomene One"/>
              </a:rPr>
              <a:t>e Cursos</a:t>
            </a:r>
            <a:endParaRPr sz="7040"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5" name="Google Shape;32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075" y="578750"/>
            <a:ext cx="5701776" cy="60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6" name="Google Shape;328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500" y="321425"/>
            <a:ext cx="847156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7" name="Google Shape;328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200" y="0"/>
            <a:ext cx="12490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8" name="Google Shape;3288;p65"/>
          <p:cNvPicPr preferRelativeResize="0"/>
          <p:nvPr/>
        </p:nvPicPr>
        <p:blipFill>
          <a:blip r:embed="rId6">
            <a:alphaModFix amt="51000"/>
          </a:blip>
          <a:stretch>
            <a:fillRect/>
          </a:stretch>
        </p:blipFill>
        <p:spPr>
          <a:xfrm>
            <a:off x="10825775" y="6207675"/>
            <a:ext cx="1351526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9" name="Google Shape;3289;p65"/>
          <p:cNvSpPr txBox="1"/>
          <p:nvPr/>
        </p:nvSpPr>
        <p:spPr>
          <a:xfrm>
            <a:off x="961075" y="614750"/>
            <a:ext cx="6096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Feiras, Eventos e Cursos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3290" name="Google Shape;3290;p65"/>
          <p:cNvSpPr txBox="1"/>
          <p:nvPr/>
        </p:nvSpPr>
        <p:spPr>
          <a:xfrm>
            <a:off x="1096655" y="1741955"/>
            <a:ext cx="8404395" cy="344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7" action="ppaction://hlinksldjump"/>
              </a:rPr>
              <a:t>Cursos online - SEBRAE</a:t>
            </a: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dirty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Curso Online para Captação de Recursos para Startups – </a:t>
            </a:r>
            <a:r>
              <a:rPr lang="pt-BR" sz="3000" dirty="0" smtClean="0">
                <a:solidFill>
                  <a:schemeClr val="dk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8" action="ppaction://hlinksldjump"/>
              </a:rPr>
              <a:t>Sebrae</a:t>
            </a:r>
            <a:endParaRPr lang="pt-BR" sz="3000" dirty="0" smtClean="0">
              <a:solidFill>
                <a:schemeClr val="dk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lvl="0" indent="-2286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pt-BR" sz="2800" dirty="0" smtClean="0">
                <a:solidFill>
                  <a:srgbClr val="3864B2"/>
                </a:solidFill>
                <a:latin typeface="Chau Philomene One" panose="020B0604020202020204" charset="0"/>
                <a:hlinkClick r:id="rId9" action="ppaction://hlinksldjump"/>
              </a:rPr>
              <a:t>Sebrae Desafio Liga Jovem</a:t>
            </a:r>
            <a:endParaRPr lang="pt-BR" sz="2800" dirty="0">
              <a:solidFill>
                <a:srgbClr val="3864B2"/>
              </a:solidFill>
              <a:latin typeface="Chau Philomene One" panose="020B0604020202020204" charset="0"/>
            </a:endParaRPr>
          </a:p>
        </p:txBody>
      </p:sp>
      <p:sp>
        <p:nvSpPr>
          <p:cNvPr id="3291" name="Google Shape;3291;p65"/>
          <p:cNvSpPr txBox="1"/>
          <p:nvPr/>
        </p:nvSpPr>
        <p:spPr>
          <a:xfrm>
            <a:off x="6963775" y="438150"/>
            <a:ext cx="26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 rápido!</a:t>
            </a: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292" name="Google Shape;3292;p65"/>
          <p:cNvGrpSpPr/>
          <p:nvPr/>
        </p:nvGrpSpPr>
        <p:grpSpPr>
          <a:xfrm>
            <a:off x="7487863" y="938212"/>
            <a:ext cx="1090463" cy="991746"/>
            <a:chOff x="-6329100" y="3632100"/>
            <a:chExt cx="293025" cy="291450"/>
          </a:xfrm>
        </p:grpSpPr>
        <p:sp>
          <p:nvSpPr>
            <p:cNvPr id="3293" name="Google Shape;3293;p65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5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5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65"/>
          <p:cNvSpPr/>
          <p:nvPr/>
        </p:nvSpPr>
        <p:spPr>
          <a:xfrm>
            <a:off x="636666" y="248958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40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7" name="Google Shape;3297;p65"/>
          <p:cNvSpPr/>
          <p:nvPr/>
        </p:nvSpPr>
        <p:spPr>
          <a:xfrm>
            <a:off x="648900" y="4545772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40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97;p65"/>
          <p:cNvSpPr/>
          <p:nvPr/>
        </p:nvSpPr>
        <p:spPr>
          <a:xfrm>
            <a:off x="636666" y="327353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40B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3" name="Google Shape;3303;p66"/>
          <p:cNvPicPr preferRelativeResize="0"/>
          <p:nvPr/>
        </p:nvPicPr>
        <p:blipFill rotWithShape="1">
          <a:blip r:embed="rId3">
            <a:alphaModFix/>
          </a:blip>
          <a:srcRect l="5686" t="28740" r="15548" b="28744"/>
          <a:stretch/>
        </p:blipFill>
        <p:spPr>
          <a:xfrm>
            <a:off x="8521975" y="18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4" name="Google Shape;3304;p66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66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06" name="Google Shape;3306;p66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66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66"/>
          <p:cNvSpPr/>
          <p:nvPr/>
        </p:nvSpPr>
        <p:spPr>
          <a:xfrm>
            <a:off x="6369763" y="-255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66"/>
          <p:cNvSpPr txBox="1"/>
          <p:nvPr/>
        </p:nvSpPr>
        <p:spPr>
          <a:xfrm>
            <a:off x="631206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0" name="Google Shape;3310;p66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1" name="Google Shape;3311;p66"/>
          <p:cNvSpPr txBox="1"/>
          <p:nvPr/>
        </p:nvSpPr>
        <p:spPr>
          <a:xfrm>
            <a:off x="8482788" y="-1137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2" name="Google Shape;3312;p66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313" name="Google Shape;3313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4" name="Google Shape;3314;p66"/>
          <p:cNvSpPr txBox="1"/>
          <p:nvPr/>
        </p:nvSpPr>
        <p:spPr>
          <a:xfrm>
            <a:off x="921043" y="787575"/>
            <a:ext cx="5394600" cy="142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0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Cursos online - SEBRAE</a:t>
            </a:r>
            <a:endParaRPr sz="30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41D9"/>
              </a:solidFill>
            </a:endParaRPr>
          </a:p>
        </p:txBody>
      </p:sp>
      <p:grpSp>
        <p:nvGrpSpPr>
          <p:cNvPr id="3315" name="Google Shape;3315;p66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3316" name="Google Shape;3316;p6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1" name="Google Shape;3321;p66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22" name="Google Shape;3322;p66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3" name="Google Shape;3323;p66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3324" name="Google Shape;3324;p6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7" name="Google Shape;3327;p66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3328" name="Google Shape;3328;p6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4" name="Google Shape;3334;p66"/>
          <p:cNvGrpSpPr/>
          <p:nvPr/>
        </p:nvGrpSpPr>
        <p:grpSpPr>
          <a:xfrm>
            <a:off x="4858644" y="3532124"/>
            <a:ext cx="336908" cy="330262"/>
            <a:chOff x="5983625" y="301625"/>
            <a:chExt cx="403000" cy="395050"/>
          </a:xfrm>
        </p:grpSpPr>
        <p:sp>
          <p:nvSpPr>
            <p:cNvPr id="3335" name="Google Shape;3335;p6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5" name="Google Shape;3355;p66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56" name="Google Shape;3356;p66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357" name="Google Shape;3357;p66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3358" name="Google Shape;3358;p6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0" name="Google Shape;3360;p66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1" name="Google Shape;3361;p66"/>
          <p:cNvSpPr txBox="1"/>
          <p:nvPr/>
        </p:nvSpPr>
        <p:spPr>
          <a:xfrm>
            <a:off x="5230413" y="3323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2" name="Google Shape;3362;p66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3" name="Google Shape;3363;p66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4" name="Google Shape;3364;p66"/>
          <p:cNvSpPr txBox="1"/>
          <p:nvPr/>
        </p:nvSpPr>
        <p:spPr>
          <a:xfrm>
            <a:off x="9461275" y="5490400"/>
            <a:ext cx="2478176" cy="247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222222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https://www.sebrae.com.br/sites/PortalSebrae/cursosonline</a:t>
            </a:r>
            <a:endParaRPr sz="1700" dirty="0" smtClean="0">
              <a:solidFill>
                <a:srgbClr val="222222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365" name="Google Shape;3365;p66"/>
          <p:cNvSpPr txBox="1"/>
          <p:nvPr/>
        </p:nvSpPr>
        <p:spPr>
          <a:xfrm>
            <a:off x="5240300" y="2371563"/>
            <a:ext cx="37443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Empreendedores.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6" name="Google Shape;3366;p66"/>
          <p:cNvSpPr txBox="1"/>
          <p:nvPr/>
        </p:nvSpPr>
        <p:spPr>
          <a:xfrm>
            <a:off x="5230425" y="3803050"/>
            <a:ext cx="37443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ocorrem durante todo o ano.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7" name="Google Shape;3367;p66"/>
          <p:cNvSpPr txBox="1"/>
          <p:nvPr/>
        </p:nvSpPr>
        <p:spPr>
          <a:xfrm>
            <a:off x="836350" y="2351900"/>
            <a:ext cx="4105200" cy="4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usuários vão recebendo pílulas de conhecimento com feedbacks de como está indo sua evolução. Então o Sebrae criou essa oportunidade para ele absorver conhecimento enquanto usa a ferramenta de trabalho.</a:t>
            </a:r>
            <a:endParaRPr sz="21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8" name="Google Shape;3368;p66"/>
          <p:cNvSpPr txBox="1"/>
          <p:nvPr/>
        </p:nvSpPr>
        <p:spPr>
          <a:xfrm>
            <a:off x="817275" y="4644150"/>
            <a:ext cx="4008300" cy="27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Os cursos foram elaborados com tecnologias de inteligência artificial e contam com o uso de vídeos, textos, imagens e testes interativos com perguntas e respostas.</a:t>
            </a:r>
            <a:endParaRPr sz="21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6464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9" name="Google Shape;3369;p66"/>
          <p:cNvSpPr txBox="1"/>
          <p:nvPr/>
        </p:nvSpPr>
        <p:spPr>
          <a:xfrm>
            <a:off x="5262600" y="5041200"/>
            <a:ext cx="4105200" cy="10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Não há pré-requisitos para realização do curso. Basta se cadastrar na plataforma do SEBRAE.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370" name="Google Shape;3370;p66"/>
          <p:cNvPicPr preferRelativeResize="0"/>
          <p:nvPr/>
        </p:nvPicPr>
        <p:blipFill rotWithShape="1">
          <a:blip r:embed="rId3">
            <a:alphaModFix/>
          </a:blip>
          <a:srcRect l="25524" t="41136" r="50586" b="28745"/>
          <a:stretch/>
        </p:blipFill>
        <p:spPr>
          <a:xfrm>
            <a:off x="277250" y="1061475"/>
            <a:ext cx="451250" cy="35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1" name="Google Shape;3371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88950" y="3753949"/>
            <a:ext cx="1478027" cy="14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7" name="Google Shape;3377;p67"/>
          <p:cNvPicPr preferRelativeResize="0"/>
          <p:nvPr/>
        </p:nvPicPr>
        <p:blipFill rotWithShape="1">
          <a:blip r:embed="rId3">
            <a:alphaModFix/>
          </a:blip>
          <a:srcRect l="5686" t="28740" r="15548" b="28744"/>
          <a:stretch/>
        </p:blipFill>
        <p:spPr>
          <a:xfrm>
            <a:off x="8521975" y="18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8" name="Google Shape;3378;p67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67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80" name="Google Shape;3380;p67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67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67"/>
          <p:cNvSpPr/>
          <p:nvPr/>
        </p:nvSpPr>
        <p:spPr>
          <a:xfrm>
            <a:off x="6369763" y="-255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67"/>
          <p:cNvSpPr txBox="1"/>
          <p:nvPr/>
        </p:nvSpPr>
        <p:spPr>
          <a:xfrm>
            <a:off x="631206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84" name="Google Shape;3384;p67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85" name="Google Shape;3385;p67"/>
          <p:cNvSpPr txBox="1"/>
          <p:nvPr/>
        </p:nvSpPr>
        <p:spPr>
          <a:xfrm>
            <a:off x="8482788" y="-1137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86" name="Google Shape;3386;p67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387" name="Google Shape;3387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8" name="Google Shape;3388;p67"/>
          <p:cNvSpPr txBox="1"/>
          <p:nvPr/>
        </p:nvSpPr>
        <p:spPr>
          <a:xfrm>
            <a:off x="849917" y="737330"/>
            <a:ext cx="10889400" cy="172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 dirty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Curso Online para Captação de Recursos para Startups – Sebrae</a:t>
            </a:r>
            <a:endParaRPr sz="3100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41D9"/>
              </a:solidFill>
            </a:endParaRPr>
          </a:p>
        </p:txBody>
      </p:sp>
      <p:grpSp>
        <p:nvGrpSpPr>
          <p:cNvPr id="3389" name="Google Shape;3389;p67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3390" name="Google Shape;3390;p6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5" name="Google Shape;3395;p67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96" name="Google Shape;3396;p67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7" name="Google Shape;3397;p67"/>
          <p:cNvGrpSpPr/>
          <p:nvPr/>
        </p:nvGrpSpPr>
        <p:grpSpPr>
          <a:xfrm>
            <a:off x="8806804" y="2078457"/>
            <a:ext cx="346104" cy="353231"/>
            <a:chOff x="3955900" y="2984500"/>
            <a:chExt cx="414000" cy="422525"/>
          </a:xfrm>
        </p:grpSpPr>
        <p:sp>
          <p:nvSpPr>
            <p:cNvPr id="3398" name="Google Shape;3398;p6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1" name="Google Shape;3401;p67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3402" name="Google Shape;3402;p6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6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67"/>
          <p:cNvGrpSpPr/>
          <p:nvPr/>
        </p:nvGrpSpPr>
        <p:grpSpPr>
          <a:xfrm>
            <a:off x="4858644" y="3532124"/>
            <a:ext cx="336908" cy="330262"/>
            <a:chOff x="5983625" y="301625"/>
            <a:chExt cx="403000" cy="395050"/>
          </a:xfrm>
        </p:grpSpPr>
        <p:sp>
          <p:nvSpPr>
            <p:cNvPr id="3409" name="Google Shape;3409;p6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6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6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6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6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6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6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6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6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6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6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6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6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6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9" name="Google Shape;3429;p67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30" name="Google Shape;3430;p67"/>
          <p:cNvSpPr txBox="1"/>
          <p:nvPr/>
        </p:nvSpPr>
        <p:spPr>
          <a:xfrm>
            <a:off x="725100" y="4220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431" name="Google Shape;3431;p67"/>
          <p:cNvGrpSpPr/>
          <p:nvPr/>
        </p:nvGrpSpPr>
        <p:grpSpPr>
          <a:xfrm>
            <a:off x="324720" y="4439459"/>
            <a:ext cx="356303" cy="360400"/>
            <a:chOff x="5297950" y="1632050"/>
            <a:chExt cx="426200" cy="431100"/>
          </a:xfrm>
        </p:grpSpPr>
        <p:sp>
          <p:nvSpPr>
            <p:cNvPr id="3432" name="Google Shape;3432;p6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4" name="Google Shape;3434;p67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35" name="Google Shape;3435;p67"/>
          <p:cNvSpPr txBox="1"/>
          <p:nvPr/>
        </p:nvSpPr>
        <p:spPr>
          <a:xfrm>
            <a:off x="5230413" y="3323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36" name="Google Shape;3436;p67"/>
          <p:cNvSpPr txBox="1"/>
          <p:nvPr/>
        </p:nvSpPr>
        <p:spPr>
          <a:xfrm>
            <a:off x="9256675" y="1931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37" name="Google Shape;3437;p67"/>
          <p:cNvSpPr txBox="1"/>
          <p:nvPr/>
        </p:nvSpPr>
        <p:spPr>
          <a:xfrm>
            <a:off x="9283375" y="2460950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Code abaixo para mais informações.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38" name="Google Shape;3438;p67"/>
          <p:cNvSpPr txBox="1"/>
          <p:nvPr/>
        </p:nvSpPr>
        <p:spPr>
          <a:xfrm>
            <a:off x="9461275" y="5358450"/>
            <a:ext cx="2643639" cy="269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r>
              <a:rPr lang="pt-BR" sz="12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https://</a:t>
            </a:r>
            <a:r>
              <a:rPr lang="pt-BR" sz="12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  <a:hlinkClick r:id="rId9"/>
              </a:rPr>
              <a:t>sebrae.com.br/sites/PortalSebrae/cursosonline/sua-startup-esta-pronta-para-captar-recursos,c6a0b8a6a28bb610VgnVCM1000004c00210aRCRD</a:t>
            </a:r>
            <a:endParaRPr lang="pt-BR" sz="12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lvl="0"/>
            <a:endParaRPr sz="12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439" name="Google Shape;3439;p67"/>
          <p:cNvSpPr txBox="1"/>
          <p:nvPr/>
        </p:nvSpPr>
        <p:spPr>
          <a:xfrm>
            <a:off x="5240300" y="2371563"/>
            <a:ext cx="37443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Integrantes de Startups em fase inicial.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40" name="Google Shape;3440;p67"/>
          <p:cNvSpPr txBox="1"/>
          <p:nvPr/>
        </p:nvSpPr>
        <p:spPr>
          <a:xfrm>
            <a:off x="5230425" y="3803050"/>
            <a:ext cx="37443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ocorrem durante todo o ano.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41" name="Google Shape;3441;p67"/>
          <p:cNvSpPr txBox="1"/>
          <p:nvPr/>
        </p:nvSpPr>
        <p:spPr>
          <a:xfrm>
            <a:off x="836350" y="2351900"/>
            <a:ext cx="4105200" cy="4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Oferecer informações e estratégias a respeito de recursos disponíveis para desenvolver projetos de Startups e alcançar sucesso no empreendimento.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42" name="Google Shape;3442;p67"/>
          <p:cNvSpPr txBox="1"/>
          <p:nvPr/>
        </p:nvSpPr>
        <p:spPr>
          <a:xfrm>
            <a:off x="741075" y="4720350"/>
            <a:ext cx="4008300" cy="1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Plataforma com vídeo aulas e E-books.</a:t>
            </a:r>
            <a:endParaRPr sz="21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6464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443" name="Google Shape;3443;p67"/>
          <p:cNvSpPr txBox="1"/>
          <p:nvPr/>
        </p:nvSpPr>
        <p:spPr>
          <a:xfrm>
            <a:off x="5262600" y="5041200"/>
            <a:ext cx="4105200" cy="107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Não há pré-requisitos para realização do curso. Basta se cadastrar na plataforma do SEBRAE.</a:t>
            </a: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444" name="Google Shape;3444;p67"/>
          <p:cNvPicPr preferRelativeResize="0"/>
          <p:nvPr/>
        </p:nvPicPr>
        <p:blipFill rotWithShape="1">
          <a:blip r:embed="rId3">
            <a:alphaModFix/>
          </a:blip>
          <a:srcRect l="25524" t="41136" r="50586" b="28745"/>
          <a:stretch/>
        </p:blipFill>
        <p:spPr>
          <a:xfrm>
            <a:off x="277250" y="1061475"/>
            <a:ext cx="451250" cy="35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5" name="Google Shape;3445;p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88838" y="3894213"/>
            <a:ext cx="13239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3" name="Google Shape;3303;p66"/>
          <p:cNvPicPr preferRelativeResize="0"/>
          <p:nvPr/>
        </p:nvPicPr>
        <p:blipFill rotWithShape="1">
          <a:blip r:embed="rId3">
            <a:alphaModFix/>
          </a:blip>
          <a:srcRect l="5686" t="28740" r="15548" b="28744"/>
          <a:stretch/>
        </p:blipFill>
        <p:spPr>
          <a:xfrm>
            <a:off x="8521975" y="1825"/>
            <a:ext cx="19281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4" name="Google Shape;3304;p66"/>
          <p:cNvSpPr/>
          <p:nvPr/>
        </p:nvSpPr>
        <p:spPr>
          <a:xfrm>
            <a:off x="2850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66"/>
          <p:cNvSpPr txBox="1"/>
          <p:nvPr/>
        </p:nvSpPr>
        <p:spPr>
          <a:xfrm>
            <a:off x="28488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06" name="Google Shape;3306;p66"/>
          <p:cNvSpPr/>
          <p:nvPr/>
        </p:nvSpPr>
        <p:spPr>
          <a:xfrm>
            <a:off x="2123013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66"/>
          <p:cNvSpPr/>
          <p:nvPr/>
        </p:nvSpPr>
        <p:spPr>
          <a:xfrm>
            <a:off x="421753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66"/>
          <p:cNvSpPr/>
          <p:nvPr/>
        </p:nvSpPr>
        <p:spPr>
          <a:xfrm>
            <a:off x="6369763" y="-255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66"/>
          <p:cNvSpPr txBox="1"/>
          <p:nvPr/>
        </p:nvSpPr>
        <p:spPr>
          <a:xfrm>
            <a:off x="631206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0" name="Google Shape;3310;p66"/>
          <p:cNvSpPr txBox="1"/>
          <p:nvPr/>
        </p:nvSpPr>
        <p:spPr>
          <a:xfrm>
            <a:off x="2116413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1" name="Google Shape;3311;p66"/>
          <p:cNvSpPr txBox="1"/>
          <p:nvPr/>
        </p:nvSpPr>
        <p:spPr>
          <a:xfrm>
            <a:off x="8482788" y="-1137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lt1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12" name="Google Shape;3312;p66"/>
          <p:cNvSpPr txBox="1"/>
          <p:nvPr/>
        </p:nvSpPr>
        <p:spPr>
          <a:xfrm>
            <a:off x="4217550" y="-9637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313" name="Google Shape;3313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4" name="Google Shape;3314;p66"/>
          <p:cNvSpPr txBox="1"/>
          <p:nvPr/>
        </p:nvSpPr>
        <p:spPr>
          <a:xfrm>
            <a:off x="971125" y="709185"/>
            <a:ext cx="53946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2286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600" dirty="0" smtClean="0">
                <a:solidFill>
                  <a:srgbClr val="3864B2"/>
                </a:solidFill>
                <a:latin typeface="Chau Philomene One" panose="020B0604020202020204" charset="0"/>
              </a:rPr>
              <a:t>Sebrae Desafio Liga Jovem</a:t>
            </a:r>
            <a:endParaRPr lang="pt-BR" sz="3600" dirty="0">
              <a:solidFill>
                <a:srgbClr val="3864B2"/>
              </a:solidFill>
              <a:latin typeface="Chau Philomene One" panose="020B0604020202020204" charset="0"/>
            </a:endParaRPr>
          </a:p>
        </p:txBody>
      </p:sp>
      <p:grpSp>
        <p:nvGrpSpPr>
          <p:cNvPr id="3315" name="Google Shape;3315;p66"/>
          <p:cNvGrpSpPr/>
          <p:nvPr/>
        </p:nvGrpSpPr>
        <p:grpSpPr>
          <a:xfrm>
            <a:off x="454896" y="1727018"/>
            <a:ext cx="487504" cy="458004"/>
            <a:chOff x="5970800" y="1619250"/>
            <a:chExt cx="428650" cy="456725"/>
          </a:xfrm>
        </p:grpSpPr>
        <p:sp>
          <p:nvSpPr>
            <p:cNvPr id="3316" name="Google Shape;3316;p6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1" name="Google Shape;3321;p66"/>
          <p:cNvSpPr txBox="1"/>
          <p:nvPr/>
        </p:nvSpPr>
        <p:spPr>
          <a:xfrm>
            <a:off x="838793" y="171041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22" name="Google Shape;3322;p66"/>
          <p:cNvSpPr/>
          <p:nvPr/>
        </p:nvSpPr>
        <p:spPr>
          <a:xfrm>
            <a:off x="5031105" y="1794024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3" name="Google Shape;3323;p66"/>
          <p:cNvGrpSpPr/>
          <p:nvPr/>
        </p:nvGrpSpPr>
        <p:grpSpPr>
          <a:xfrm>
            <a:off x="8831600" y="1907093"/>
            <a:ext cx="346104" cy="353231"/>
            <a:chOff x="3955900" y="2984500"/>
            <a:chExt cx="414000" cy="422525"/>
          </a:xfrm>
        </p:grpSpPr>
        <p:sp>
          <p:nvSpPr>
            <p:cNvPr id="3324" name="Google Shape;3324;p6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6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6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7" name="Google Shape;3327;p66"/>
          <p:cNvGrpSpPr/>
          <p:nvPr/>
        </p:nvGrpSpPr>
        <p:grpSpPr>
          <a:xfrm>
            <a:off x="4955464" y="4487026"/>
            <a:ext cx="451252" cy="360423"/>
            <a:chOff x="5241175" y="4959100"/>
            <a:chExt cx="539775" cy="517775"/>
          </a:xfrm>
        </p:grpSpPr>
        <p:sp>
          <p:nvSpPr>
            <p:cNvPr id="3328" name="Google Shape;3328;p6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4" name="Google Shape;3334;p66"/>
          <p:cNvGrpSpPr/>
          <p:nvPr/>
        </p:nvGrpSpPr>
        <p:grpSpPr>
          <a:xfrm>
            <a:off x="4991694" y="3445612"/>
            <a:ext cx="336908" cy="330262"/>
            <a:chOff x="5983625" y="301625"/>
            <a:chExt cx="403000" cy="395050"/>
          </a:xfrm>
        </p:grpSpPr>
        <p:sp>
          <p:nvSpPr>
            <p:cNvPr id="3335" name="Google Shape;3335;p66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6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6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6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6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6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6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6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6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6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6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6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5" name="Google Shape;3355;p66"/>
          <p:cNvSpPr txBox="1"/>
          <p:nvPr/>
        </p:nvSpPr>
        <p:spPr>
          <a:xfrm>
            <a:off x="5301018" y="16800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56" name="Google Shape;3356;p66"/>
          <p:cNvSpPr txBox="1"/>
          <p:nvPr/>
        </p:nvSpPr>
        <p:spPr>
          <a:xfrm>
            <a:off x="794127" y="4645657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3357" name="Google Shape;3357;p66"/>
          <p:cNvGrpSpPr/>
          <p:nvPr/>
        </p:nvGrpSpPr>
        <p:grpSpPr>
          <a:xfrm>
            <a:off x="474285" y="4827565"/>
            <a:ext cx="356303" cy="360400"/>
            <a:chOff x="5297950" y="1632050"/>
            <a:chExt cx="426200" cy="431100"/>
          </a:xfrm>
        </p:grpSpPr>
        <p:sp>
          <p:nvSpPr>
            <p:cNvPr id="3358" name="Google Shape;3358;p66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0" name="Google Shape;3360;p66"/>
          <p:cNvSpPr txBox="1"/>
          <p:nvPr/>
        </p:nvSpPr>
        <p:spPr>
          <a:xfrm>
            <a:off x="5333794" y="4322407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1" name="Google Shape;3361;p66"/>
          <p:cNvSpPr txBox="1"/>
          <p:nvPr/>
        </p:nvSpPr>
        <p:spPr>
          <a:xfrm>
            <a:off x="5301018" y="328622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2" name="Google Shape;3362;p66"/>
          <p:cNvSpPr txBox="1"/>
          <p:nvPr/>
        </p:nvSpPr>
        <p:spPr>
          <a:xfrm>
            <a:off x="9166575" y="173545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3" name="Google Shape;3363;p66"/>
          <p:cNvSpPr txBox="1"/>
          <p:nvPr/>
        </p:nvSpPr>
        <p:spPr>
          <a:xfrm>
            <a:off x="9166575" y="2188618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4" name="Google Shape;3364;p66"/>
          <p:cNvSpPr txBox="1"/>
          <p:nvPr/>
        </p:nvSpPr>
        <p:spPr>
          <a:xfrm>
            <a:off x="9372424" y="5406334"/>
            <a:ext cx="2435900" cy="2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 </a:t>
            </a:r>
            <a:endParaRPr sz="10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r>
              <a:rPr lang="pt-BR" sz="1000" dirty="0" smtClean="0">
                <a:hlinkClick r:id="rId9"/>
              </a:rPr>
              <a:t>https://www.institutoidf.org/desafioligajovem/?utm_campaign=2022-08-always-on&amp;utm_content=liga-jov%20em&amp;utm_source=linkedin&amp;utm_medium=Redes+sociais</a:t>
            </a:r>
            <a:endParaRPr lang="pt-BR" sz="1000" dirty="0" smtClean="0"/>
          </a:p>
          <a:p>
            <a:endParaRPr lang="pt-BR" sz="1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365" name="Google Shape;3365;p66"/>
          <p:cNvSpPr txBox="1"/>
          <p:nvPr/>
        </p:nvSpPr>
        <p:spPr>
          <a:xfrm>
            <a:off x="5291304" y="1884111"/>
            <a:ext cx="3458544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>
                <a:latin typeface="Alegreya Sans" panose="020B0604020202020204" charset="0"/>
              </a:rPr>
              <a:t>Estudantes do 9º ano do Ensino Fundamental II ao último ano do Ensino Médio, com idade mínima de 13 anos e máxima de 18 </a:t>
            </a:r>
            <a:r>
              <a:rPr lang="pt-BR" sz="1800" dirty="0" smtClean="0">
                <a:latin typeface="Alegreya Sans" panose="020B0604020202020204" charset="0"/>
              </a:rPr>
              <a:t>anos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6" name="Google Shape;3366;p66"/>
          <p:cNvSpPr txBox="1"/>
          <p:nvPr/>
        </p:nvSpPr>
        <p:spPr>
          <a:xfrm>
            <a:off x="5286238" y="3562324"/>
            <a:ext cx="37443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inscrições ocorrem durante todo o 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7" name="Google Shape;3367;p66"/>
          <p:cNvSpPr txBox="1"/>
          <p:nvPr/>
        </p:nvSpPr>
        <p:spPr>
          <a:xfrm>
            <a:off x="422743" y="2196004"/>
            <a:ext cx="4488235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800" dirty="0" smtClean="0">
                <a:latin typeface="Alegreya Sans" panose="020B0604020202020204" charset="0"/>
              </a:rPr>
              <a:t>Desenvolver </a:t>
            </a:r>
            <a:r>
              <a:rPr lang="pt-BR" sz="1800" dirty="0">
                <a:latin typeface="Alegreya Sans" panose="020B0604020202020204" charset="0"/>
              </a:rPr>
              <a:t>competências e atitudes empreendedoras dos alunos participantes por meio de atividades </a:t>
            </a:r>
            <a:r>
              <a:rPr lang="pt-BR" sz="1800" dirty="0" err="1">
                <a:latin typeface="Alegreya Sans" panose="020B0604020202020204" charset="0"/>
              </a:rPr>
              <a:t>gamificadas</a:t>
            </a:r>
            <a:r>
              <a:rPr lang="pt-BR" sz="1800" dirty="0">
                <a:latin typeface="Alegreya Sans" panose="020B0604020202020204" charset="0"/>
              </a:rPr>
              <a:t> que trabalham a criatividade, inovação, organização, planejamento, responsabilidade, liderança, colaboração, visão de futuro, a assunção de riscos, resiliência e a curiosidade científica - competências todas presentes na Base Nacional Comum Curricular (BNCC)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369" name="Google Shape;3369;p66"/>
          <p:cNvSpPr txBox="1"/>
          <p:nvPr/>
        </p:nvSpPr>
        <p:spPr>
          <a:xfrm>
            <a:off x="5255609" y="4583921"/>
            <a:ext cx="4105200" cy="224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 smtClean="0">
                <a:latin typeface="Alegreya Sans" panose="020B0604020202020204" charset="0"/>
              </a:rPr>
              <a:t>Devem esta </a:t>
            </a:r>
            <a:r>
              <a:rPr lang="pt-BR" sz="1800" dirty="0">
                <a:latin typeface="Alegreya Sans" panose="020B0604020202020204" charset="0"/>
              </a:rPr>
              <a:t>regularmente matriculados como alunos de escolas públicas ou privadas, ONGs, coletivos, movimentos sociais, associações comunitárias, entre outras organizações de todos os municípios do Brasil</a:t>
            </a:r>
            <a:endParaRPr lang="pt-BR"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370" name="Google Shape;3370;p66"/>
          <p:cNvPicPr preferRelativeResize="0"/>
          <p:nvPr/>
        </p:nvPicPr>
        <p:blipFill rotWithShape="1">
          <a:blip r:embed="rId3">
            <a:alphaModFix/>
          </a:blip>
          <a:srcRect l="25524" t="41136" r="50586" b="28745"/>
          <a:stretch/>
        </p:blipFill>
        <p:spPr>
          <a:xfrm>
            <a:off x="414047" y="1123245"/>
            <a:ext cx="451250" cy="35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799342" y="5200893"/>
            <a:ext cx="376737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Será utilizado aulas online e presenciais</a:t>
            </a:r>
            <a:endParaRPr lang="pt-BR"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49" y="3664101"/>
            <a:ext cx="1362338" cy="136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/>
        </p:nvSpPr>
        <p:spPr>
          <a:xfrm>
            <a:off x="995450" y="481300"/>
            <a:ext cx="479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663" y="893473"/>
            <a:ext cx="1892387" cy="6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4600" y="116813"/>
            <a:ext cx="1487625" cy="51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2225" y="6056998"/>
            <a:ext cx="1892387" cy="6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8395" y="565350"/>
            <a:ext cx="831150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7519800" y="596350"/>
            <a:ext cx="2462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 rápido!</a:t>
            </a:r>
            <a:endParaRPr sz="24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146650" y="1579075"/>
            <a:ext cx="11490000" cy="5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  </a:t>
            </a: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74" name="Google Shape;174;p18">
            <a:hlinkClick r:id="rId5" action="ppaction://hlinksldjump"/>
          </p:cNvPr>
          <p:cNvSpPr txBox="1"/>
          <p:nvPr/>
        </p:nvSpPr>
        <p:spPr>
          <a:xfrm>
            <a:off x="741325" y="3513000"/>
            <a:ext cx="1149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  </a:t>
            </a:r>
            <a:endParaRPr sz="2400" b="1">
              <a:solidFill>
                <a:srgbClr val="0041D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94100" y="2158688"/>
            <a:ext cx="316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774575" y="2795563"/>
            <a:ext cx="976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-3245325" y="4171975"/>
            <a:ext cx="111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pt-BR" sz="7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       </a:t>
            </a:r>
            <a:endParaRPr sz="36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85375" y="2151500"/>
            <a:ext cx="1487625" cy="98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95375" y="2630150"/>
            <a:ext cx="1487625" cy="5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94600" y="565350"/>
            <a:ext cx="1487625" cy="12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0400" y="1144550"/>
            <a:ext cx="18288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28059" y="3597652"/>
            <a:ext cx="1828800" cy="6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8046" y="3885896"/>
            <a:ext cx="83115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25475" y="5916020"/>
            <a:ext cx="1351525" cy="47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75250" y="5174375"/>
            <a:ext cx="1351525" cy="901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8"/>
          <p:cNvGrpSpPr/>
          <p:nvPr/>
        </p:nvGrpSpPr>
        <p:grpSpPr>
          <a:xfrm>
            <a:off x="8075238" y="2177783"/>
            <a:ext cx="831136" cy="708806"/>
            <a:chOff x="-6329100" y="3632100"/>
            <a:chExt cx="293025" cy="291450"/>
          </a:xfrm>
        </p:grpSpPr>
        <p:sp>
          <p:nvSpPr>
            <p:cNvPr id="187" name="Google Shape;187;p18"/>
            <p:cNvSpPr/>
            <p:nvPr/>
          </p:nvSpPr>
          <p:spPr>
            <a:xfrm>
              <a:off x="-6210700" y="3751600"/>
              <a:ext cx="174625" cy="171950"/>
            </a:xfrm>
            <a:custGeom>
              <a:avLst/>
              <a:gdLst/>
              <a:ahLst/>
              <a:cxnLst/>
              <a:rect l="l" t="t" r="r" b="b"/>
              <a:pathLst>
                <a:path w="6985" h="6878" extrusionOk="0">
                  <a:moveTo>
                    <a:pt x="492" y="0"/>
                  </a:moveTo>
                  <a:cubicBezTo>
                    <a:pt x="219" y="0"/>
                    <a:pt x="0" y="235"/>
                    <a:pt x="85" y="545"/>
                  </a:cubicBezTo>
                  <a:lnTo>
                    <a:pt x="1503" y="5712"/>
                  </a:lnTo>
                  <a:cubicBezTo>
                    <a:pt x="1559" y="5882"/>
                    <a:pt x="1707" y="5984"/>
                    <a:pt x="1856" y="5984"/>
                  </a:cubicBezTo>
                  <a:cubicBezTo>
                    <a:pt x="1956" y="5984"/>
                    <a:pt x="2057" y="5939"/>
                    <a:pt x="2133" y="5838"/>
                  </a:cubicBezTo>
                  <a:lnTo>
                    <a:pt x="2889" y="4735"/>
                  </a:lnTo>
                  <a:lnTo>
                    <a:pt x="3739" y="5712"/>
                  </a:lnTo>
                  <a:lnTo>
                    <a:pt x="4622" y="6594"/>
                  </a:lnTo>
                  <a:cubicBezTo>
                    <a:pt x="4811" y="6783"/>
                    <a:pt x="5086" y="6878"/>
                    <a:pt x="5362" y="6878"/>
                  </a:cubicBezTo>
                  <a:cubicBezTo>
                    <a:pt x="5638" y="6878"/>
                    <a:pt x="5913" y="6783"/>
                    <a:pt x="6102" y="6594"/>
                  </a:cubicBezTo>
                  <a:lnTo>
                    <a:pt x="6575" y="6122"/>
                  </a:lnTo>
                  <a:cubicBezTo>
                    <a:pt x="6984" y="5712"/>
                    <a:pt x="6984" y="5113"/>
                    <a:pt x="6575" y="4672"/>
                  </a:cubicBezTo>
                  <a:lnTo>
                    <a:pt x="4811" y="2814"/>
                  </a:lnTo>
                  <a:lnTo>
                    <a:pt x="5913" y="2058"/>
                  </a:lnTo>
                  <a:cubicBezTo>
                    <a:pt x="6134" y="1900"/>
                    <a:pt x="6102" y="1522"/>
                    <a:pt x="5787" y="1427"/>
                  </a:cubicBezTo>
                  <a:lnTo>
                    <a:pt x="589" y="10"/>
                  </a:lnTo>
                  <a:cubicBezTo>
                    <a:pt x="556" y="3"/>
                    <a:pt x="524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-6272400" y="3691975"/>
              <a:ext cx="136300" cy="135500"/>
            </a:xfrm>
            <a:custGeom>
              <a:avLst/>
              <a:gdLst/>
              <a:ahLst/>
              <a:cxnLst/>
              <a:rect l="l" t="t" r="r" b="b"/>
              <a:pathLst>
                <a:path w="5452" h="5420" extrusionOk="0">
                  <a:moveTo>
                    <a:pt x="2742" y="0"/>
                  </a:moveTo>
                  <a:cubicBezTo>
                    <a:pt x="1261" y="0"/>
                    <a:pt x="1" y="1229"/>
                    <a:pt x="1" y="2710"/>
                  </a:cubicBezTo>
                  <a:cubicBezTo>
                    <a:pt x="1" y="4127"/>
                    <a:pt x="1041" y="5293"/>
                    <a:pt x="2427" y="5419"/>
                  </a:cubicBezTo>
                  <a:lnTo>
                    <a:pt x="2112" y="4317"/>
                  </a:lnTo>
                  <a:cubicBezTo>
                    <a:pt x="1482" y="4096"/>
                    <a:pt x="1009" y="3466"/>
                    <a:pt x="1009" y="2741"/>
                  </a:cubicBezTo>
                  <a:cubicBezTo>
                    <a:pt x="1041" y="1765"/>
                    <a:pt x="1828" y="1009"/>
                    <a:pt x="2773" y="1009"/>
                  </a:cubicBezTo>
                  <a:cubicBezTo>
                    <a:pt x="3530" y="1009"/>
                    <a:pt x="4128" y="1481"/>
                    <a:pt x="4349" y="2143"/>
                  </a:cubicBezTo>
                  <a:lnTo>
                    <a:pt x="5451" y="2458"/>
                  </a:lnTo>
                  <a:cubicBezTo>
                    <a:pt x="5294" y="1072"/>
                    <a:pt x="4160" y="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-6329100" y="3632100"/>
              <a:ext cx="257575" cy="256025"/>
            </a:xfrm>
            <a:custGeom>
              <a:avLst/>
              <a:gdLst/>
              <a:ahLst/>
              <a:cxnLst/>
              <a:rect l="l" t="t" r="r" b="b"/>
              <a:pathLst>
                <a:path w="10303" h="10241" extrusionOk="0">
                  <a:moveTo>
                    <a:pt x="5136" y="1"/>
                  </a:moveTo>
                  <a:cubicBezTo>
                    <a:pt x="2301" y="1"/>
                    <a:pt x="1" y="2269"/>
                    <a:pt x="1" y="5105"/>
                  </a:cubicBezTo>
                  <a:cubicBezTo>
                    <a:pt x="1" y="7972"/>
                    <a:pt x="2332" y="10240"/>
                    <a:pt x="5136" y="10240"/>
                  </a:cubicBezTo>
                  <a:cubicBezTo>
                    <a:pt x="5262" y="10240"/>
                    <a:pt x="5356" y="10240"/>
                    <a:pt x="5451" y="10177"/>
                  </a:cubicBezTo>
                  <a:lnTo>
                    <a:pt x="4978" y="8444"/>
                  </a:lnTo>
                  <a:cubicBezTo>
                    <a:pt x="4959" y="8445"/>
                    <a:pt x="4940" y="8445"/>
                    <a:pt x="4921" y="8445"/>
                  </a:cubicBezTo>
                  <a:cubicBezTo>
                    <a:pt x="3089" y="8445"/>
                    <a:pt x="1639" y="6945"/>
                    <a:pt x="1639" y="5105"/>
                  </a:cubicBezTo>
                  <a:cubicBezTo>
                    <a:pt x="1639" y="3214"/>
                    <a:pt x="3151" y="1702"/>
                    <a:pt x="5073" y="1702"/>
                  </a:cubicBezTo>
                  <a:cubicBezTo>
                    <a:pt x="6900" y="1702"/>
                    <a:pt x="8412" y="3151"/>
                    <a:pt x="8475" y="4979"/>
                  </a:cubicBezTo>
                  <a:lnTo>
                    <a:pt x="10208" y="5451"/>
                  </a:lnTo>
                  <a:cubicBezTo>
                    <a:pt x="10303" y="4002"/>
                    <a:pt x="9799" y="2553"/>
                    <a:pt x="8759" y="1482"/>
                  </a:cubicBezTo>
                  <a:cubicBezTo>
                    <a:pt x="7782" y="505"/>
                    <a:pt x="6522" y="1"/>
                    <a:pt x="513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" name="Google Shape;1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4856" y="-128375"/>
            <a:ext cx="1593806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2" name="Google Shape;192;p18" descr="Logotipo&#10;&#10;Descrição gerada automa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59205" y="6068434"/>
            <a:ext cx="1090450" cy="70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737402" y="6416200"/>
            <a:ext cx="1149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792249" y="4714365"/>
            <a:ext cx="114900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788498" y="4007708"/>
            <a:ext cx="78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1101677" y="5303849"/>
            <a:ext cx="805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741325" y="5916050"/>
            <a:ext cx="1055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 dirty="0">
                <a:latin typeface="Chau Philomene One"/>
                <a:ea typeface="Chau Philomene One"/>
                <a:cs typeface="Chau Philomene One"/>
                <a:sym typeface="Chau Philomene One"/>
              </a:rPr>
              <a:t>Editais de  Fomento</a:t>
            </a:r>
            <a:endParaRPr dirty="0"/>
          </a:p>
        </p:txBody>
      </p:sp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694100" y="1690825"/>
            <a:ext cx="11434947" cy="48523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lang="pt-BR" sz="2400" dirty="0">
              <a:latin typeface="Chau Philomene One"/>
              <a:ea typeface="Chau Philomene One"/>
              <a:cs typeface="Chau Philomene One"/>
              <a:sym typeface="Chau Philomene One"/>
              <a:hlinkClick r:id="rId13" action="ppaction://hlinksldjump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3" action="ppaction://hlinksldjump"/>
              </a:rPr>
              <a:t>Google for Startups</a:t>
            </a:r>
            <a:endParaRPr lang="pt-BR" sz="2400" dirty="0" smtClean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  <a:hlinkClick r:id="rId14" action="ppaction://hlinksldjump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5" action="ppaction://hlinksldjump"/>
              </a:rPr>
              <a:t>Startup Tetra Pak</a:t>
            </a:r>
            <a:endParaRPr lang="pt-BR" sz="2400" dirty="0" smtClean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  <a:hlinkClick r:id="rId14" action="ppaction://hlinksldjump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P</a:t>
            </a: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lataforma 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4" action="ppaction://hlinksldjump"/>
              </a:rPr>
              <a:t>de Inovação para a Indústria</a:t>
            </a:r>
            <a:endParaRPr sz="24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5" action="ppaction://hlinksldjump"/>
              </a:rPr>
              <a:t>Portaria n° 204 – Programa de fluxo contínuo de demandas espontâneas ou introduzidas para as áreas de educação, ciência, tecnologia e inovação</a:t>
            </a:r>
            <a:endParaRPr lang="pt-BR" sz="2400" dirty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  <a:hlinkClick r:id="rId5" action="ppaction://hlinksldjump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 err="1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6" action="ppaction://hlinksldjump"/>
              </a:rPr>
              <a:t>Development</a:t>
            </a: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6" action="ppaction://hlinksldjump"/>
              </a:rPr>
              <a:t> </a:t>
            </a:r>
            <a:r>
              <a:rPr lang="pt-BR" sz="2400" dirty="0" err="1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6" action="ppaction://hlinksldjump"/>
              </a:rPr>
              <a:t>I</a:t>
            </a:r>
            <a:r>
              <a:rPr lang="pt-BR" sz="2400" dirty="0" err="1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6" action="ppaction://hlinksldjump"/>
              </a:rPr>
              <a:t>nnovation</a:t>
            </a: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6" action="ppaction://hlinksldjump"/>
              </a:rPr>
              <a:t> Ventures (DEV)</a:t>
            </a:r>
            <a:endParaRPr lang="pt-BR" sz="2400" dirty="0" smtClean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  <a:hlinkClick r:id="rId5" action="ppaction://hlinksldjump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5" action="ppaction://hlinksldjump"/>
              </a:rPr>
              <a:t>Nova 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5" action="ppaction://hlinksldjump"/>
              </a:rPr>
              <a:t>Plataforma de Inovação para a Indústria – Sesi e Senai </a:t>
            </a:r>
            <a:endParaRPr lang="pt-BR" sz="24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Fundo de Inovação Global (Global </a:t>
            </a:r>
            <a:r>
              <a:rPr lang="pt-BR" sz="2400" dirty="0" err="1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Innovation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 </a:t>
            </a:r>
            <a:r>
              <a:rPr lang="pt-BR" sz="2400" dirty="0" err="1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Fund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 – USA)</a:t>
            </a:r>
            <a:endParaRPr lang="pt-BR" sz="24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Fundação Interamericana (</a:t>
            </a:r>
            <a:r>
              <a:rPr lang="pt-BR" sz="2400" dirty="0" err="1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Inter-American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6" action="ppaction://hlinksldjump"/>
              </a:rPr>
              <a:t> Foundation – IAF) </a:t>
            </a:r>
            <a:endParaRPr lang="pt-BR" sz="24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7" action="ppaction://hlinksldjump"/>
              </a:rPr>
              <a:t>Seleção </a:t>
            </a:r>
            <a:r>
              <a:rPr lang="pt-BR" sz="2400" dirty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7" action="ppaction://hlinksldjump"/>
              </a:rPr>
              <a:t>Pública MCTI/FINEP/FNDCT Subvenção Econômica á Inovação – 02/2022 </a:t>
            </a: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7" action="ppaction://hlinksldjump"/>
              </a:rPr>
              <a:t>FINEP/MCTI</a:t>
            </a:r>
            <a:endParaRPr lang="pt-BR" sz="2400" dirty="0" smtClean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8" action="ppaction://hlinksldjump"/>
              </a:rPr>
              <a:t>Edital fundação DOEN</a:t>
            </a:r>
            <a:endParaRPr lang="pt-BR" sz="2400" dirty="0">
              <a:solidFill>
                <a:schemeClr val="accent1"/>
              </a:solidFill>
              <a:uFill>
                <a:noFill/>
              </a:u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>
              <a:lnSpc>
                <a:spcPct val="70000"/>
              </a:lnSpc>
              <a:buSzPts val="852"/>
              <a:buNone/>
            </a:pP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9" action="ppaction://hlinksldjump"/>
              </a:rPr>
              <a:t>Procter </a:t>
            </a:r>
            <a:r>
              <a:rPr lang="pt-BR" sz="24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  <a:hlinkClick r:id="rId19" action="ppaction://hlinksldjump"/>
              </a:rPr>
              <a:t>&amp;</a:t>
            </a:r>
            <a:r>
              <a:rPr lang="pt-BR" sz="2400" dirty="0" smtClean="0">
                <a:solidFill>
                  <a:schemeClr val="accent1"/>
                </a:solidFill>
                <a:uFill>
                  <a:noFill/>
                </a:uFill>
                <a:latin typeface="Chau Philomene One"/>
                <a:ea typeface="Chau Philomene One"/>
                <a:cs typeface="Chau Philomene One"/>
                <a:sym typeface="Chau Philomene One"/>
                <a:hlinkClick r:id="rId19" action="ppaction://hlinksldjump"/>
              </a:rPr>
              <a:t> Gamble</a:t>
            </a:r>
            <a:endParaRPr sz="2400" dirty="0">
              <a:solidFill>
                <a:schemeClr val="accen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3600" dirty="0"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indent="0">
              <a:lnSpc>
                <a:spcPct val="70000"/>
              </a:lnSpc>
              <a:buSzPts val="852"/>
              <a:buNone/>
            </a:pPr>
            <a:endParaRPr lang="pt-BR" sz="2000" dirty="0" smtClean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170" dirty="0"/>
          </a:p>
        </p:txBody>
      </p:sp>
      <p:sp>
        <p:nvSpPr>
          <p:cNvPr id="200" name="Google Shape;200;p18"/>
          <p:cNvSpPr/>
          <p:nvPr/>
        </p:nvSpPr>
        <p:spPr>
          <a:xfrm>
            <a:off x="374650" y="222948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351597" y="2581398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351597" y="2994016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314951" y="3406634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323357" y="3999307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333304" y="4420493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340984" y="4768361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323357" y="5154095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331568" y="5551404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08;p18"/>
          <p:cNvSpPr/>
          <p:nvPr/>
        </p:nvSpPr>
        <p:spPr>
          <a:xfrm>
            <a:off x="323357" y="5910963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08;p18"/>
          <p:cNvSpPr/>
          <p:nvPr/>
        </p:nvSpPr>
        <p:spPr>
          <a:xfrm>
            <a:off x="323357" y="6310329"/>
            <a:ext cx="255000" cy="225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3DD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27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17" name="Google Shape;817;p27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7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7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7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7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22" name="Google Shape;822;p27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23" name="Google Shape;823;p27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24" name="Google Shape;824;p27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825" name="Google Shape;82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27"/>
          <p:cNvSpPr txBox="1"/>
          <p:nvPr/>
        </p:nvSpPr>
        <p:spPr>
          <a:xfrm>
            <a:off x="395370" y="740523"/>
            <a:ext cx="11912700" cy="295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355999"/>
                </a:solidFill>
                <a:highlight>
                  <a:schemeClr val="lt2"/>
                </a:highlight>
              </a:rPr>
              <a:t> </a:t>
            </a:r>
            <a:r>
              <a:rPr lang="pt-BR" sz="2100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    </a:t>
            </a:r>
            <a:r>
              <a:rPr lang="pt-BR" sz="3600" dirty="0" smtClean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Google For Startups </a:t>
            </a:r>
            <a:endParaRPr lang="pt-BR" sz="7700" dirty="0" smtClean="0">
              <a:solidFill>
                <a:srgbClr val="355999"/>
              </a:solidFill>
              <a:highlight>
                <a:srgbClr val="EFEFEF"/>
              </a:highlight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827" name="Google Shape;827;p27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828" name="Google Shape;828;p2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27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34" name="Google Shape;834;p27"/>
          <p:cNvSpPr/>
          <p:nvPr/>
        </p:nvSpPr>
        <p:spPr>
          <a:xfrm>
            <a:off x="5321330" y="2120411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27"/>
          <p:cNvGrpSpPr/>
          <p:nvPr/>
        </p:nvGrpSpPr>
        <p:grpSpPr>
          <a:xfrm>
            <a:off x="8597792" y="2154739"/>
            <a:ext cx="346104" cy="353231"/>
            <a:chOff x="3955900" y="2984500"/>
            <a:chExt cx="414000" cy="422525"/>
          </a:xfrm>
        </p:grpSpPr>
        <p:sp>
          <p:nvSpPr>
            <p:cNvPr id="836" name="Google Shape;836;p27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7"/>
          <p:cNvGrpSpPr/>
          <p:nvPr/>
        </p:nvGrpSpPr>
        <p:grpSpPr>
          <a:xfrm>
            <a:off x="5263790" y="4684695"/>
            <a:ext cx="451252" cy="360423"/>
            <a:chOff x="5241175" y="4959100"/>
            <a:chExt cx="539775" cy="517775"/>
          </a:xfrm>
        </p:grpSpPr>
        <p:sp>
          <p:nvSpPr>
            <p:cNvPr id="840" name="Google Shape;840;p2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27"/>
          <p:cNvGrpSpPr/>
          <p:nvPr/>
        </p:nvGrpSpPr>
        <p:grpSpPr>
          <a:xfrm>
            <a:off x="5302910" y="3294517"/>
            <a:ext cx="336908" cy="330262"/>
            <a:chOff x="5983625" y="301625"/>
            <a:chExt cx="403000" cy="395050"/>
          </a:xfrm>
        </p:grpSpPr>
        <p:sp>
          <p:nvSpPr>
            <p:cNvPr id="847" name="Google Shape;847;p27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27"/>
          <p:cNvSpPr txBox="1"/>
          <p:nvPr/>
        </p:nvSpPr>
        <p:spPr>
          <a:xfrm>
            <a:off x="5589805" y="19858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68" name="Google Shape;868;p27"/>
          <p:cNvSpPr txBox="1"/>
          <p:nvPr/>
        </p:nvSpPr>
        <p:spPr>
          <a:xfrm>
            <a:off x="725424" y="4356723"/>
            <a:ext cx="164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869" name="Google Shape;869;p27"/>
          <p:cNvGrpSpPr/>
          <p:nvPr/>
        </p:nvGrpSpPr>
        <p:grpSpPr>
          <a:xfrm>
            <a:off x="373215" y="4935730"/>
            <a:ext cx="356303" cy="360400"/>
            <a:chOff x="5297950" y="1632050"/>
            <a:chExt cx="426200" cy="431100"/>
          </a:xfrm>
        </p:grpSpPr>
        <p:sp>
          <p:nvSpPr>
            <p:cNvPr id="870" name="Google Shape;870;p27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27"/>
          <p:cNvSpPr txBox="1"/>
          <p:nvPr/>
        </p:nvSpPr>
        <p:spPr>
          <a:xfrm>
            <a:off x="5665226" y="456639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3" name="Google Shape;873;p27"/>
          <p:cNvSpPr txBox="1"/>
          <p:nvPr/>
        </p:nvSpPr>
        <p:spPr>
          <a:xfrm>
            <a:off x="5599998" y="311019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4" name="Google Shape;874;p27"/>
          <p:cNvSpPr txBox="1"/>
          <p:nvPr/>
        </p:nvSpPr>
        <p:spPr>
          <a:xfrm>
            <a:off x="8984653" y="1982924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5" name="Google Shape;875;p27"/>
          <p:cNvSpPr txBox="1"/>
          <p:nvPr/>
        </p:nvSpPr>
        <p:spPr>
          <a:xfrm>
            <a:off x="8935384" y="2423749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6" name="Google Shape;876;p27"/>
          <p:cNvSpPr txBox="1"/>
          <p:nvPr/>
        </p:nvSpPr>
        <p:spPr>
          <a:xfrm>
            <a:off x="8984653" y="5464923"/>
            <a:ext cx="28320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 smtClean="0"/>
              <a:t>Link do site:</a:t>
            </a:r>
          </a:p>
          <a:p>
            <a:pPr lvl="0"/>
            <a:r>
              <a:rPr lang="pt-BR" sz="1800" u="sng" dirty="0">
                <a:latin typeface="Alegreya Sans" panose="020B0604020202020204" charset="0"/>
                <a:hlinkClick r:id="rId9"/>
              </a:rPr>
              <a:t>https://startup.google.com/intl/pt-BR/accelerator/brazil/</a:t>
            </a:r>
            <a:endParaRPr sz="1800" dirty="0">
              <a:latin typeface="Alegreya Sans" panose="020B0604020202020204" charset="0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877" name="Google Shape;877;p27"/>
          <p:cNvSpPr txBox="1"/>
          <p:nvPr/>
        </p:nvSpPr>
        <p:spPr>
          <a:xfrm>
            <a:off x="5629462" y="2316360"/>
            <a:ext cx="4322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Startups brasileiras</a:t>
            </a:r>
            <a:endParaRPr sz="1800" dirty="0">
              <a:solidFill>
                <a:schemeClr val="dk1"/>
              </a:solidFill>
              <a:highlight>
                <a:srgbClr val="F3F3F3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8" name="Google Shape;878;p27"/>
          <p:cNvSpPr txBox="1"/>
          <p:nvPr/>
        </p:nvSpPr>
        <p:spPr>
          <a:xfrm>
            <a:off x="5592230" y="3462310"/>
            <a:ext cx="43773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Possui fluxo contínuo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79" name="Google Shape;879;p27"/>
          <p:cNvSpPr txBox="1"/>
          <p:nvPr/>
        </p:nvSpPr>
        <p:spPr>
          <a:xfrm>
            <a:off x="673005" y="2342067"/>
            <a:ext cx="4502536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pt-BR" sz="1800" dirty="0">
                <a:highlight>
                  <a:srgbClr val="EFEFEF"/>
                </a:highlight>
                <a:latin typeface="Alegreya Sans" panose="020B0604020202020204" charset="0"/>
                <a:ea typeface="Alegreya Sans"/>
              </a:rPr>
              <a:t>A</a:t>
            </a:r>
            <a:r>
              <a:rPr lang="pt-BR" sz="1800" dirty="0" smtClean="0">
                <a:latin typeface="Alegreya Sans" panose="020B0604020202020204" charset="0"/>
              </a:rPr>
              <a:t>judar </a:t>
            </a:r>
            <a:r>
              <a:rPr lang="pt-BR" sz="1800" dirty="0">
                <a:latin typeface="Alegreya Sans" panose="020B0604020202020204" charset="0"/>
              </a:rPr>
              <a:t>startups em estágio de crescimento a inovar e evoluir, compartilhando conhecimento sobre a criação de empresas de sucesso, a adoção de uma metodologia que prioriza a IA e as práticas recomendadas de liderança. Além disso, conectar startups com mentores especialistas do mundo todo para oferecer suporte técnico e solução de problemas em </a:t>
            </a:r>
            <a:r>
              <a:rPr lang="pt-BR" sz="1800" dirty="0" smtClean="0">
                <a:latin typeface="Alegreya Sans" panose="020B0604020202020204" charset="0"/>
              </a:rPr>
              <a:t>produtos</a:t>
            </a: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80" name="Google Shape;880;p27"/>
          <p:cNvSpPr txBox="1"/>
          <p:nvPr/>
        </p:nvSpPr>
        <p:spPr>
          <a:xfrm>
            <a:off x="462542" y="5059019"/>
            <a:ext cx="4044710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 smtClean="0">
                <a:solidFill>
                  <a:srgbClr val="222222"/>
                </a:solidFill>
                <a:latin typeface="Alegreya Sans" panose="020B0604020202020204" charset="0"/>
                <a:ea typeface="Alegreya Sans"/>
                <a:cs typeface="Alegreya Sans"/>
                <a:sym typeface="Alegreya Sans"/>
              </a:rPr>
              <a:t>Terá </a:t>
            </a:r>
            <a:r>
              <a:rPr lang="pt-BR" sz="1800" dirty="0">
                <a:latin typeface="Alegreya Sans" panose="020B0604020202020204" charset="0"/>
                <a:ea typeface="Alegreya Sans"/>
              </a:rPr>
              <a:t>s</a:t>
            </a:r>
            <a:r>
              <a:rPr lang="pt-BR" sz="1800" dirty="0" smtClean="0">
                <a:latin typeface="Alegreya Sans" panose="020B0604020202020204" charset="0"/>
              </a:rPr>
              <a:t>uporte </a:t>
            </a:r>
            <a:r>
              <a:rPr lang="pt-BR" sz="1800" dirty="0">
                <a:latin typeface="Alegreya Sans" panose="020B0604020202020204" charset="0"/>
              </a:rPr>
              <a:t>independente de </a:t>
            </a:r>
            <a:r>
              <a:rPr lang="pt-BR" sz="1800" dirty="0" smtClean="0">
                <a:latin typeface="Alegreya Sans" panose="020B0604020202020204" charset="0"/>
              </a:rPr>
              <a:t>capital, </a:t>
            </a:r>
            <a:r>
              <a:rPr lang="pt-BR" sz="1800" dirty="0" err="1">
                <a:latin typeface="Alegreya Sans" panose="020B0604020202020204" charset="0"/>
              </a:rPr>
              <a:t>m</a:t>
            </a:r>
            <a:r>
              <a:rPr lang="pt-BR" sz="1800" dirty="0" err="1" smtClean="0">
                <a:latin typeface="Alegreya Sans" panose="020B0604020202020204" charset="0"/>
              </a:rPr>
              <a:t>entoria</a:t>
            </a:r>
            <a:r>
              <a:rPr lang="pt-BR" sz="1800" dirty="0" smtClean="0">
                <a:latin typeface="Alegreya Sans" panose="020B0604020202020204" charset="0"/>
              </a:rPr>
              <a:t>, treinamento,</a:t>
            </a:r>
            <a:r>
              <a:rPr lang="pt-BR" sz="1800" dirty="0">
                <a:latin typeface="Alegreya Sans" panose="020B0604020202020204" charset="0"/>
              </a:rPr>
              <a:t> </a:t>
            </a:r>
            <a:r>
              <a:rPr lang="pt-BR" sz="1800" dirty="0" smtClean="0">
                <a:latin typeface="Alegreya Sans" panose="020B0604020202020204" charset="0"/>
              </a:rPr>
              <a:t>suporte estratégico,</a:t>
            </a:r>
            <a:r>
              <a:rPr lang="pt-BR" sz="1800" dirty="0">
                <a:latin typeface="Alegreya Sans" panose="020B0604020202020204" charset="0"/>
              </a:rPr>
              <a:t> </a:t>
            </a:r>
            <a:r>
              <a:rPr lang="pt-BR" sz="1800" dirty="0" smtClean="0">
                <a:latin typeface="Alegreya Sans" panose="020B0604020202020204" charset="0"/>
              </a:rPr>
              <a:t>créditos </a:t>
            </a:r>
            <a:r>
              <a:rPr lang="pt-BR" sz="1800" dirty="0">
                <a:latin typeface="Alegreya Sans" panose="020B0604020202020204" charset="0"/>
              </a:rPr>
              <a:t>dos </a:t>
            </a:r>
            <a:r>
              <a:rPr lang="pt-BR" sz="1800" dirty="0" smtClean="0">
                <a:latin typeface="Alegreya Sans" panose="020B0604020202020204" charset="0"/>
              </a:rPr>
              <a:t>produtos e </a:t>
            </a:r>
            <a:r>
              <a:rPr lang="pt-BR" sz="1800" dirty="0">
                <a:latin typeface="Alegreya Sans" panose="020B0604020202020204" charset="0"/>
              </a:rPr>
              <a:t>a</a:t>
            </a:r>
            <a:r>
              <a:rPr lang="pt-BR" sz="1800" dirty="0" smtClean="0">
                <a:latin typeface="Alegreya Sans" panose="020B0604020202020204" charset="0"/>
              </a:rPr>
              <a:t>cesso </a:t>
            </a:r>
            <a:r>
              <a:rPr lang="pt-BR" sz="1800" dirty="0">
                <a:latin typeface="Alegreya Sans" panose="020B0604020202020204" charset="0"/>
              </a:rPr>
              <a:t>antecipado</a:t>
            </a:r>
            <a:endParaRPr sz="1800" dirty="0">
              <a:solidFill>
                <a:srgbClr val="222222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81" name="Google Shape;881;p27"/>
          <p:cNvSpPr txBox="1"/>
          <p:nvPr/>
        </p:nvSpPr>
        <p:spPr>
          <a:xfrm>
            <a:off x="5693838" y="4860016"/>
            <a:ext cx="2770393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1800" dirty="0" smtClean="0">
                <a:latin typeface="Alegreya Sans" panose="020B0604020202020204" charset="0"/>
              </a:rPr>
              <a:t>As startups estarem </a:t>
            </a:r>
            <a:r>
              <a:rPr lang="pt-BR" sz="1800" dirty="0">
                <a:latin typeface="Alegreya Sans" panose="020B0604020202020204" charset="0"/>
              </a:rPr>
              <a:t>resolvendo um problema significativo com uso da </a:t>
            </a:r>
            <a:r>
              <a:rPr lang="pt-BR" sz="1800" dirty="0" smtClean="0">
                <a:latin typeface="Alegreya Sans" panose="020B0604020202020204" charset="0"/>
              </a:rPr>
              <a:t>tecnologia.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82" name="Google Shape;882;p27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883" name="Google Shape;88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0957" y="1115513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84" y="3726162"/>
            <a:ext cx="1745855" cy="174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28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3" name="Google Shape;893;p28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8" name="Google Shape;898;p28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9" name="Google Shape;899;p28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00" name="Google Shape;900;p28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01" name="Google Shape;90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28"/>
          <p:cNvSpPr txBox="1"/>
          <p:nvPr/>
        </p:nvSpPr>
        <p:spPr>
          <a:xfrm>
            <a:off x="531160" y="745910"/>
            <a:ext cx="12313500" cy="248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solidFill>
                  <a:srgbClr val="355999"/>
                </a:solidFill>
                <a:highlight>
                  <a:schemeClr val="lt2"/>
                </a:highlight>
              </a:rPr>
              <a:t> </a:t>
            </a:r>
            <a:r>
              <a:rPr lang="pt-BR" sz="2100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dirty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    </a:t>
            </a:r>
            <a:r>
              <a:rPr lang="pt-BR" sz="3600" dirty="0" smtClean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Startup Tetra Pak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dirty="0">
              <a:solidFill>
                <a:srgbClr val="355999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903" name="Google Shape;903;p28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904" name="Google Shape;904;p2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28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10" name="Google Shape;910;p28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28"/>
          <p:cNvGrpSpPr/>
          <p:nvPr/>
        </p:nvGrpSpPr>
        <p:grpSpPr>
          <a:xfrm>
            <a:off x="8711533" y="2123436"/>
            <a:ext cx="346104" cy="353231"/>
            <a:chOff x="3955900" y="2984500"/>
            <a:chExt cx="414000" cy="422525"/>
          </a:xfrm>
        </p:grpSpPr>
        <p:sp>
          <p:nvSpPr>
            <p:cNvPr id="912" name="Google Shape;912;p2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8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916" name="Google Shape;916;p2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8"/>
          <p:cNvGrpSpPr/>
          <p:nvPr/>
        </p:nvGrpSpPr>
        <p:grpSpPr>
          <a:xfrm>
            <a:off x="4858644" y="3455924"/>
            <a:ext cx="336908" cy="330262"/>
            <a:chOff x="5983625" y="301625"/>
            <a:chExt cx="403000" cy="395050"/>
          </a:xfrm>
        </p:grpSpPr>
        <p:sp>
          <p:nvSpPr>
            <p:cNvPr id="923" name="Google Shape;923;p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28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44" name="Google Shape;944;p28"/>
          <p:cNvSpPr txBox="1"/>
          <p:nvPr/>
        </p:nvSpPr>
        <p:spPr>
          <a:xfrm>
            <a:off x="751675" y="4209575"/>
            <a:ext cx="164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945" name="Google Shape;945;p28"/>
          <p:cNvGrpSpPr/>
          <p:nvPr/>
        </p:nvGrpSpPr>
        <p:grpSpPr>
          <a:xfrm>
            <a:off x="395370" y="4766359"/>
            <a:ext cx="356303" cy="360400"/>
            <a:chOff x="5297950" y="1632050"/>
            <a:chExt cx="426200" cy="431100"/>
          </a:xfrm>
        </p:grpSpPr>
        <p:sp>
          <p:nvSpPr>
            <p:cNvPr id="946" name="Google Shape;946;p2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28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49" name="Google Shape;949;p28"/>
          <p:cNvSpPr txBox="1"/>
          <p:nvPr/>
        </p:nvSpPr>
        <p:spPr>
          <a:xfrm>
            <a:off x="5230413" y="32476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0" name="Google Shape;950;p28"/>
          <p:cNvSpPr txBox="1"/>
          <p:nvPr/>
        </p:nvSpPr>
        <p:spPr>
          <a:xfrm>
            <a:off x="9030123" y="1912267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1" name="Google Shape;951;p28"/>
          <p:cNvSpPr txBox="1"/>
          <p:nvPr/>
        </p:nvSpPr>
        <p:spPr>
          <a:xfrm>
            <a:off x="8979842" y="2405619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2" name="Google Shape;952;p28"/>
          <p:cNvSpPr txBox="1"/>
          <p:nvPr/>
        </p:nvSpPr>
        <p:spPr>
          <a:xfrm>
            <a:off x="8993056" y="5303478"/>
            <a:ext cx="28320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</a:p>
          <a:p>
            <a:pPr lvl="0"/>
            <a:r>
              <a:rPr lang="pt-BR" sz="1200" u="sng" dirty="0">
                <a:hlinkClick r:id="rId9"/>
              </a:rPr>
              <a:t>https://startup.tetrapak.com.br</a:t>
            </a:r>
            <a:r>
              <a:rPr lang="pt-BR" sz="1200" u="sng" dirty="0" smtClean="0">
                <a:hlinkClick r:id="rId9"/>
              </a:rPr>
              <a:t>/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28"/>
          <p:cNvSpPr txBox="1"/>
          <p:nvPr/>
        </p:nvSpPr>
        <p:spPr>
          <a:xfrm>
            <a:off x="5277992" y="2360736"/>
            <a:ext cx="325538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pt-BR" sz="1800" dirty="0" smtClean="0">
                <a:latin typeface="Alegreya Sans" panose="020B0604020202020204" charset="0"/>
              </a:rPr>
              <a:t>Startups </a:t>
            </a:r>
            <a:r>
              <a:rPr lang="pt-BR" sz="1800" dirty="0">
                <a:latin typeface="Alegreya Sans" panose="020B0604020202020204" charset="0"/>
              </a:rPr>
              <a:t>brasileiras voltadas para o </a:t>
            </a:r>
            <a:r>
              <a:rPr lang="pt-BR" sz="1800" dirty="0" smtClean="0">
                <a:latin typeface="Alegreya Sans" panose="020B0604020202020204" charset="0"/>
              </a:rPr>
              <a:t>setor </a:t>
            </a:r>
            <a:r>
              <a:rPr lang="pt-BR" sz="1800" dirty="0">
                <a:latin typeface="Alegreya Sans" panose="020B0604020202020204" charset="0"/>
              </a:rPr>
              <a:t>alimentício</a:t>
            </a:r>
            <a:endParaRPr sz="2500" dirty="0">
              <a:solidFill>
                <a:schemeClr val="dk1"/>
              </a:solidFill>
              <a:highlight>
                <a:srgbClr val="F3F3F3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4" name="Google Shape;954;p28"/>
          <p:cNvSpPr txBox="1"/>
          <p:nvPr/>
        </p:nvSpPr>
        <p:spPr>
          <a:xfrm>
            <a:off x="5258983" y="3052119"/>
            <a:ext cx="4377300" cy="20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Possui fluxo contínuo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5" name="Google Shape;955;p28"/>
          <p:cNvSpPr txBox="1"/>
          <p:nvPr/>
        </p:nvSpPr>
        <p:spPr>
          <a:xfrm>
            <a:off x="736068" y="2495734"/>
            <a:ext cx="371096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1800" dirty="0" smtClean="0">
                <a:latin typeface="Alegreya Sans" panose="020B0604020202020204" charset="0"/>
              </a:rPr>
              <a:t>Acelerar </a:t>
            </a:r>
            <a:r>
              <a:rPr lang="pt-BR" sz="1800" dirty="0">
                <a:latin typeface="Alegreya Sans" panose="020B0604020202020204" charset="0"/>
              </a:rPr>
              <a:t>startups que promovam a inovação na indústria alimentícia e que possam ajudar a responder às novas demandas do mercado consumidor brasileiro</a:t>
            </a: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6" name="Google Shape;956;p28"/>
          <p:cNvSpPr txBox="1"/>
          <p:nvPr/>
        </p:nvSpPr>
        <p:spPr>
          <a:xfrm>
            <a:off x="655150" y="4100425"/>
            <a:ext cx="36438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7" name="Google Shape;957;p28"/>
          <p:cNvSpPr txBox="1"/>
          <p:nvPr/>
        </p:nvSpPr>
        <p:spPr>
          <a:xfrm>
            <a:off x="5295078" y="5126750"/>
            <a:ext cx="3416456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As ideias inovadoras estarem relacionadas ao setor alimentício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8" name="Google Shape;958;p28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59" name="Google Shape;959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1571" y="1111048"/>
            <a:ext cx="487500" cy="3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957;p28"/>
          <p:cNvSpPr txBox="1"/>
          <p:nvPr/>
        </p:nvSpPr>
        <p:spPr>
          <a:xfrm>
            <a:off x="569512" y="4929707"/>
            <a:ext cx="4468157" cy="129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 próprios como </a:t>
            </a:r>
            <a:r>
              <a:rPr lang="pt-BR" sz="18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mentoria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, e parceria com </a:t>
            </a:r>
            <a:r>
              <a:rPr lang="pt-BR" sz="18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plug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lang="pt-BR" sz="18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and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play gerando oportunidades de desenvolvimento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81" y="3628176"/>
            <a:ext cx="1631022" cy="163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374" name="Google Shape;37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 txBox="1"/>
          <p:nvPr/>
        </p:nvSpPr>
        <p:spPr>
          <a:xfrm>
            <a:off x="628399" y="665126"/>
            <a:ext cx="10419300" cy="177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700" dirty="0">
                <a:solidFill>
                  <a:srgbClr val="355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pt-BR" sz="3600" dirty="0" smtClean="0">
                <a:solidFill>
                  <a:srgbClr val="355999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Plataforma De Inovação Para Indústria</a:t>
            </a: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55999"/>
              </a:solidFill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>
            <a:off x="329772" y="2018663"/>
            <a:ext cx="487504" cy="458004"/>
            <a:chOff x="5970800" y="1619250"/>
            <a:chExt cx="428650" cy="456725"/>
          </a:xfrm>
        </p:grpSpPr>
        <p:sp>
          <p:nvSpPr>
            <p:cNvPr id="377" name="Google Shape;377;p21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21"/>
          <p:cNvSpPr txBox="1"/>
          <p:nvPr/>
        </p:nvSpPr>
        <p:spPr>
          <a:xfrm>
            <a:off x="817275" y="1924425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4877199" y="2086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21"/>
          <p:cNvGrpSpPr/>
          <p:nvPr/>
        </p:nvGrpSpPr>
        <p:grpSpPr>
          <a:xfrm>
            <a:off x="8750410" y="2119939"/>
            <a:ext cx="346104" cy="353231"/>
            <a:chOff x="3955900" y="2984500"/>
            <a:chExt cx="414000" cy="422525"/>
          </a:xfrm>
        </p:grpSpPr>
        <p:sp>
          <p:nvSpPr>
            <p:cNvPr id="385" name="Google Shape;385;p2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4819760" y="4644010"/>
            <a:ext cx="451252" cy="360423"/>
            <a:chOff x="5241175" y="4959100"/>
            <a:chExt cx="539775" cy="517775"/>
          </a:xfrm>
        </p:grpSpPr>
        <p:sp>
          <p:nvSpPr>
            <p:cNvPr id="389" name="Google Shape;389;p2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4858644" y="3303524"/>
            <a:ext cx="336908" cy="330262"/>
            <a:chOff x="5983625" y="301625"/>
            <a:chExt cx="403000" cy="395050"/>
          </a:xfrm>
        </p:grpSpPr>
        <p:sp>
          <p:nvSpPr>
            <p:cNvPr id="396" name="Google Shape;396;p21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21"/>
          <p:cNvSpPr txBox="1"/>
          <p:nvPr/>
        </p:nvSpPr>
        <p:spPr>
          <a:xfrm>
            <a:off x="5262600" y="19318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699401" y="4306121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418" name="Google Shape;418;p21"/>
          <p:cNvGrpSpPr/>
          <p:nvPr/>
        </p:nvGrpSpPr>
        <p:grpSpPr>
          <a:xfrm>
            <a:off x="317575" y="4447246"/>
            <a:ext cx="356303" cy="360400"/>
            <a:chOff x="5297950" y="1632050"/>
            <a:chExt cx="426200" cy="431100"/>
          </a:xfrm>
        </p:grpSpPr>
        <p:sp>
          <p:nvSpPr>
            <p:cNvPr id="419" name="Google Shape;419;p21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1"/>
          <p:cNvSpPr txBox="1"/>
          <p:nvPr/>
        </p:nvSpPr>
        <p:spPr>
          <a:xfrm>
            <a:off x="5237433" y="4484396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5230413" y="309521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9048754" y="1967222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9048754" y="2391386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9096514" y="5161231"/>
            <a:ext cx="27306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Link do site</a:t>
            </a:r>
            <a:r>
              <a:rPr lang="pt-BR" sz="1000" dirty="0" smtClean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:</a:t>
            </a:r>
            <a:r>
              <a:rPr lang="pt-BR" u="sng" dirty="0">
                <a:hlinkClick r:id="rId9"/>
              </a:rPr>
              <a:t> </a:t>
            </a:r>
            <a:r>
              <a:rPr lang="pt-BR" u="sng" dirty="0">
                <a:latin typeface="Alegreya Sans" panose="020B0604020202020204" charset="0"/>
                <a:hlinkClick r:id="rId9"/>
              </a:rPr>
              <a:t>https://</a:t>
            </a:r>
            <a:r>
              <a:rPr lang="pt-BR" sz="1200" u="sng" dirty="0">
                <a:latin typeface="Alegreya Sans" panose="020B0604020202020204" charset="0"/>
                <a:hlinkClick r:id="rId9"/>
              </a:rPr>
              <a:t>bucket-gw-cni-static-cms-si.s3.amazonaws.com/media/filer_public/c5/5a/c55a5344-0b08-494b94dd-8db0e91f42d4/plataforma_inovacao_2020_v_10082020_errata_21092020.pdf</a:t>
            </a:r>
            <a:r>
              <a:rPr lang="pt-BR" sz="1200" dirty="0">
                <a:latin typeface="Alegreya Sans" panose="020B0604020202020204" charset="0"/>
              </a:rPr>
              <a:t> </a:t>
            </a:r>
            <a:endParaRPr sz="1200" dirty="0">
              <a:solidFill>
                <a:schemeClr val="dk1"/>
              </a:solidFill>
              <a:latin typeface="Alegreya Sans" panose="020B0604020202020204" charset="0"/>
              <a:ea typeface="Alegreya Sans Medium"/>
              <a:cs typeface="Alegreya Sans Medium"/>
              <a:sym typeface="Alegreya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>
            <a:off x="5230413" y="2413988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industriais e agroindustriais.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5230413" y="3650638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Fluxo contínuo enquanto houver recursos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721726" y="2330333"/>
            <a:ext cx="3787182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Financiar o desenvolvimento de soluções inovadoras para a indústria brasileira, sejam elas novos produtos, processos ou serviços de caráter inovador – incremental ou radical – que promovam o aumento da produtividade e competitividade industrial brasileira</a:t>
            </a:r>
            <a:r>
              <a:rPr lang="pt-BR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725100" y="4861595"/>
            <a:ext cx="3643800" cy="21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 Plataforma investe, atualmente:R$78,43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milhões,os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valores variam com o lançamento e encerramento de categorias.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30" name="Google Shape;430;p21"/>
          <p:cNvSpPr txBox="1"/>
          <p:nvPr/>
        </p:nvSpPr>
        <p:spPr>
          <a:xfrm>
            <a:off x="5218181" y="4258613"/>
            <a:ext cx="3544200" cy="330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BR" sz="18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Empresas industriais 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brasileiras de qualquer porte ou startups, com CNPJ ativo, elegíveis a participar respeitando as regras específicas de cada categoria.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432" name="Google Shape;432;p21"/>
          <p:cNvPicPr preferRelativeResize="0"/>
          <p:nvPr/>
        </p:nvPicPr>
        <p:blipFill rotWithShape="1">
          <a:blip r:embed="rId11">
            <a:alphaModFix/>
          </a:blip>
          <a:srcRect t="2610" r="6032"/>
          <a:stretch/>
        </p:blipFill>
        <p:spPr>
          <a:xfrm>
            <a:off x="9559711" y="3607222"/>
            <a:ext cx="1542005" cy="1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2275" y="1053075"/>
            <a:ext cx="487500" cy="3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1928026" cy="6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28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hlink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" action="ppaction://hlinkshowjump?jump=previousslide"/>
              </a:rPr>
              <a:t>Editais de Fomento</a:t>
            </a:r>
            <a:endParaRPr sz="2100" b="1">
              <a:solidFill>
                <a:srgbClr val="0041D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3" name="Google Shape;893;p28"/>
          <p:cNvSpPr/>
          <p:nvPr/>
        </p:nvSpPr>
        <p:spPr>
          <a:xfrm>
            <a:off x="2100250" y="-9525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8"/>
          <p:cNvSpPr/>
          <p:nvPr/>
        </p:nvSpPr>
        <p:spPr>
          <a:xfrm>
            <a:off x="4181488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8"/>
          <p:cNvSpPr/>
          <p:nvPr/>
        </p:nvSpPr>
        <p:spPr>
          <a:xfrm>
            <a:off x="6253213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8"/>
          <p:cNvSpPr/>
          <p:nvPr/>
        </p:nvSpPr>
        <p:spPr>
          <a:xfrm>
            <a:off x="8324950" y="-9600"/>
            <a:ext cx="1928100" cy="65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8"/>
          <p:cNvSpPr txBox="1"/>
          <p:nvPr/>
        </p:nvSpPr>
        <p:spPr>
          <a:xfrm>
            <a:off x="6253225" y="-96300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Oportunidade de Negócio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8" name="Google Shape;898;p28"/>
          <p:cNvSpPr txBox="1"/>
          <p:nvPr/>
        </p:nvSpPr>
        <p:spPr>
          <a:xfrm>
            <a:off x="20907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Programas de Apoio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899" name="Google Shape;899;p28"/>
          <p:cNvSpPr txBox="1"/>
          <p:nvPr/>
        </p:nvSpPr>
        <p:spPr>
          <a:xfrm>
            <a:off x="8324938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Feiras, Eventos e Cursos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00" name="Google Shape;900;p28"/>
          <p:cNvSpPr txBox="1"/>
          <p:nvPr/>
        </p:nvSpPr>
        <p:spPr>
          <a:xfrm>
            <a:off x="4176725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Estudos e Pesquisas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01" name="Google Shape;90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40486" y="66600"/>
            <a:ext cx="1351515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28"/>
          <p:cNvSpPr txBox="1"/>
          <p:nvPr/>
        </p:nvSpPr>
        <p:spPr>
          <a:xfrm>
            <a:off x="185608" y="666207"/>
            <a:ext cx="11344541" cy="147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>
                <a:solidFill>
                  <a:srgbClr val="355999"/>
                </a:solidFill>
                <a:highlight>
                  <a:schemeClr val="lt2"/>
                </a:highlight>
              </a:rPr>
              <a:t> </a:t>
            </a:r>
            <a:r>
              <a:rPr lang="pt-BR" sz="2100" dirty="0" smtClean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</a:t>
            </a:r>
            <a:r>
              <a:rPr lang="pt-BR" dirty="0" smtClean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      </a:t>
            </a:r>
            <a:r>
              <a:rPr lang="pt-BR" sz="3200" dirty="0" smtClean="0">
                <a:solidFill>
                  <a:srgbClr val="355999"/>
                </a:solidFill>
                <a:highlight>
                  <a:srgbClr val="EFEFEF"/>
                </a:highlight>
                <a:latin typeface="Chau Philomene One"/>
                <a:ea typeface="Chau Philomene One"/>
                <a:cs typeface="Chau Philomene One"/>
                <a:sym typeface="Chau Philomene One"/>
              </a:rPr>
              <a:t>Programa De Fluxo Contínuo De Demandas Espontâneas Ou Introduzidas Para Área De Educação, Ciência, Tecnologia E Inovação</a:t>
            </a:r>
            <a:endParaRPr lang="pt-BR" sz="3200" dirty="0" smtClean="0">
              <a:solidFill>
                <a:srgbClr val="355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p28"/>
          <p:cNvGrpSpPr/>
          <p:nvPr/>
        </p:nvGrpSpPr>
        <p:grpSpPr>
          <a:xfrm>
            <a:off x="403446" y="2213093"/>
            <a:ext cx="487504" cy="458004"/>
            <a:chOff x="5970800" y="1619250"/>
            <a:chExt cx="428650" cy="456725"/>
          </a:xfrm>
        </p:grpSpPr>
        <p:sp>
          <p:nvSpPr>
            <p:cNvPr id="904" name="Google Shape;904;p2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28"/>
          <p:cNvSpPr txBox="1"/>
          <p:nvPr/>
        </p:nvSpPr>
        <p:spPr>
          <a:xfrm>
            <a:off x="878621" y="2106421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Objetivos 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10" name="Google Shape;910;p28"/>
          <p:cNvSpPr/>
          <p:nvPr/>
        </p:nvSpPr>
        <p:spPr>
          <a:xfrm>
            <a:off x="4972552" y="236413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355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28"/>
          <p:cNvGrpSpPr/>
          <p:nvPr/>
        </p:nvGrpSpPr>
        <p:grpSpPr>
          <a:xfrm>
            <a:off x="8705390" y="2355825"/>
            <a:ext cx="346104" cy="353231"/>
            <a:chOff x="3955900" y="2984500"/>
            <a:chExt cx="414000" cy="422525"/>
          </a:xfrm>
        </p:grpSpPr>
        <p:sp>
          <p:nvSpPr>
            <p:cNvPr id="912" name="Google Shape;912;p2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8"/>
          <p:cNvGrpSpPr/>
          <p:nvPr/>
        </p:nvGrpSpPr>
        <p:grpSpPr>
          <a:xfrm>
            <a:off x="4811343" y="4766336"/>
            <a:ext cx="451252" cy="360423"/>
            <a:chOff x="5241175" y="4959100"/>
            <a:chExt cx="539775" cy="517775"/>
          </a:xfrm>
        </p:grpSpPr>
        <p:sp>
          <p:nvSpPr>
            <p:cNvPr id="916" name="Google Shape;916;p2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8"/>
          <p:cNvGrpSpPr/>
          <p:nvPr/>
        </p:nvGrpSpPr>
        <p:grpSpPr>
          <a:xfrm>
            <a:off x="4937600" y="3664879"/>
            <a:ext cx="336908" cy="330262"/>
            <a:chOff x="5983625" y="301625"/>
            <a:chExt cx="403000" cy="395050"/>
          </a:xfrm>
        </p:grpSpPr>
        <p:sp>
          <p:nvSpPr>
            <p:cNvPr id="923" name="Google Shape;923;p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28"/>
          <p:cNvSpPr txBox="1"/>
          <p:nvPr/>
        </p:nvSpPr>
        <p:spPr>
          <a:xfrm>
            <a:off x="5292113" y="2197200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Público alvo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44" name="Google Shape;944;p28"/>
          <p:cNvSpPr txBox="1"/>
          <p:nvPr/>
        </p:nvSpPr>
        <p:spPr>
          <a:xfrm>
            <a:off x="751675" y="4209575"/>
            <a:ext cx="164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Recursos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945" name="Google Shape;945;p28"/>
          <p:cNvGrpSpPr/>
          <p:nvPr/>
        </p:nvGrpSpPr>
        <p:grpSpPr>
          <a:xfrm>
            <a:off x="474688" y="4858589"/>
            <a:ext cx="356303" cy="360400"/>
            <a:chOff x="5297950" y="1632050"/>
            <a:chExt cx="426200" cy="431100"/>
          </a:xfrm>
        </p:grpSpPr>
        <p:sp>
          <p:nvSpPr>
            <p:cNvPr id="946" name="Google Shape;946;p2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55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28"/>
          <p:cNvSpPr txBox="1"/>
          <p:nvPr/>
        </p:nvSpPr>
        <p:spPr>
          <a:xfrm>
            <a:off x="5262600" y="4623288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Requisitos</a:t>
            </a:r>
            <a:endParaRPr sz="30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49" name="Google Shape;949;p28"/>
          <p:cNvSpPr txBox="1"/>
          <p:nvPr/>
        </p:nvSpPr>
        <p:spPr>
          <a:xfrm>
            <a:off x="5297377" y="3492649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Prazo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0" name="Google Shape;950;p28"/>
          <p:cNvSpPr txBox="1"/>
          <p:nvPr/>
        </p:nvSpPr>
        <p:spPr>
          <a:xfrm>
            <a:off x="9051494" y="2174653"/>
            <a:ext cx="260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355999"/>
                </a:solidFill>
                <a:latin typeface="Alegreya Sans"/>
                <a:ea typeface="Alegreya Sans"/>
                <a:cs typeface="Alegreya Sans"/>
                <a:sym typeface="Alegreya Sans"/>
              </a:rPr>
              <a:t>Acesso</a:t>
            </a:r>
            <a:endParaRPr sz="3000" b="1" dirty="0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1" name="Google Shape;951;p28"/>
          <p:cNvSpPr txBox="1"/>
          <p:nvPr/>
        </p:nvSpPr>
        <p:spPr>
          <a:xfrm>
            <a:off x="8979842" y="2611101"/>
            <a:ext cx="2730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Interessados devem acessar a página disponibilizada no link/QR </a:t>
            </a:r>
            <a:r>
              <a:rPr lang="pt-BR" sz="18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Code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 abaixo para mais informações.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2" name="Google Shape;952;p28"/>
          <p:cNvSpPr txBox="1"/>
          <p:nvPr/>
        </p:nvSpPr>
        <p:spPr>
          <a:xfrm>
            <a:off x="8986125" y="5457475"/>
            <a:ext cx="2832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latin typeface="Alegreya Sans" panose="020B0604020202020204" charset="0"/>
                <a:hlinkClick r:id="rId9"/>
              </a:rPr>
              <a:t>http://confap.org.br/news/capes-cria-programa-de-fluxo-continuo-para-apoiar-pesquisas-em-educacaoe-cti</a:t>
            </a:r>
            <a:r>
              <a:rPr lang="pt-BR" dirty="0" smtClean="0">
                <a:latin typeface="Alegreya Sans" panose="020B0604020202020204" charset="0"/>
                <a:hlinkClick r:id="rId9"/>
              </a:rPr>
              <a:t>/</a:t>
            </a:r>
            <a:endParaRPr lang="pt-BR" dirty="0" smtClean="0">
              <a:latin typeface="Alegreya Sans" panose="020B0604020202020204" charset="0"/>
            </a:endParaRPr>
          </a:p>
          <a:p>
            <a:pPr lvl="0"/>
            <a:r>
              <a:rPr lang="pt-BR" dirty="0">
                <a:latin typeface="Alegreya Sans" panose="020B0604020202020204" charset="0"/>
              </a:rPr>
              <a:t> </a:t>
            </a:r>
            <a:endParaRPr lang="pt-BR" dirty="0" smtClean="0">
              <a:latin typeface="Alegreya Sans" panose="020B0604020202020204" charset="0"/>
            </a:endParaRPr>
          </a:p>
        </p:txBody>
      </p:sp>
      <p:sp>
        <p:nvSpPr>
          <p:cNvPr id="953" name="Google Shape;953;p28"/>
          <p:cNvSpPr txBox="1"/>
          <p:nvPr/>
        </p:nvSpPr>
        <p:spPr>
          <a:xfrm>
            <a:off x="5302640" y="2447790"/>
            <a:ext cx="325538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D</a:t>
            </a:r>
            <a:r>
              <a:rPr lang="pt-BR" sz="1800" dirty="0" smtClean="0">
                <a:latin typeface="Alegreya Sans" panose="020B0604020202020204" charset="0"/>
              </a:rPr>
              <a:t>emandas </a:t>
            </a:r>
            <a:r>
              <a:rPr lang="pt-BR" sz="1800" dirty="0">
                <a:latin typeface="Alegreya Sans" panose="020B0604020202020204" charset="0"/>
              </a:rPr>
              <a:t>Espontâneas ou Induzidas</a:t>
            </a:r>
            <a:endParaRPr sz="1800" dirty="0">
              <a:solidFill>
                <a:schemeClr val="dk1"/>
              </a:solidFill>
              <a:highlight>
                <a:srgbClr val="F3F3F3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4" name="Google Shape;954;p28"/>
          <p:cNvSpPr txBox="1"/>
          <p:nvPr/>
        </p:nvSpPr>
        <p:spPr>
          <a:xfrm>
            <a:off x="5316852" y="3720590"/>
            <a:ext cx="43773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highlight>
                  <a:srgbClr val="EFEFEF"/>
                </a:highlight>
                <a:latin typeface="Alegreya Sans"/>
                <a:ea typeface="Alegreya Sans"/>
                <a:cs typeface="Alegreya Sans"/>
                <a:sym typeface="Alegreya Sans"/>
              </a:rPr>
              <a:t>Possui fluxo contínuo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5" name="Google Shape;955;p28"/>
          <p:cNvSpPr txBox="1"/>
          <p:nvPr/>
        </p:nvSpPr>
        <p:spPr>
          <a:xfrm>
            <a:off x="831183" y="2487283"/>
            <a:ext cx="371096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pt-BR" sz="1800" dirty="0">
                <a:latin typeface="Alegreya Sans" panose="020B0604020202020204" charset="0"/>
              </a:rPr>
              <a:t>F</a:t>
            </a:r>
            <a:r>
              <a:rPr lang="pt-BR" sz="1800" dirty="0" smtClean="0">
                <a:latin typeface="Alegreya Sans" panose="020B0604020202020204" charset="0"/>
              </a:rPr>
              <a:t>inanciar </a:t>
            </a:r>
            <a:r>
              <a:rPr lang="pt-BR" sz="1800" dirty="0">
                <a:latin typeface="Alegreya Sans" panose="020B0604020202020204" charset="0"/>
              </a:rPr>
              <a:t>propostas não contempladas nos editais específicos da agência de fomento e apoiar projetos estratégicos por meio de demandas espontâneas ou induzidas pelo governo federal. O programa poderá financiar missões de trabalho e estudos, bolsas de estudo além de itens de custeio e capital</a:t>
            </a:r>
            <a:endParaRPr sz="1800" dirty="0">
              <a:solidFill>
                <a:schemeClr val="dk1"/>
              </a:solidFill>
              <a:highlight>
                <a:srgbClr val="EFEFEF"/>
              </a:highlight>
              <a:latin typeface="Alegreya Sans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6" name="Google Shape;956;p28"/>
          <p:cNvSpPr txBox="1"/>
          <p:nvPr/>
        </p:nvSpPr>
        <p:spPr>
          <a:xfrm>
            <a:off x="536264" y="5105167"/>
            <a:ext cx="3643800" cy="6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rgbClr val="222222"/>
                </a:solidFill>
                <a:latin typeface="Alegreya Sans"/>
                <a:ea typeface="Alegreya Sans"/>
                <a:cs typeface="Alegreya Sans"/>
                <a:sym typeface="Alegreya Sans"/>
              </a:rPr>
              <a:t>Busca financiar propostas</a:t>
            </a:r>
            <a:endParaRPr sz="1800" dirty="0">
              <a:solidFill>
                <a:srgbClr val="222222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7" name="Google Shape;957;p28"/>
          <p:cNvSpPr txBox="1"/>
          <p:nvPr/>
        </p:nvSpPr>
        <p:spPr>
          <a:xfrm>
            <a:off x="5224495" y="4844648"/>
            <a:ext cx="3348209" cy="161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Demandas espontâneas sem requisitos. Demandas introduzidas os </a:t>
            </a:r>
            <a:r>
              <a:rPr lang="pt-BR" sz="1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</a:t>
            </a:r>
            <a:r>
              <a:rPr lang="pt-BR" sz="18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equisitos ainda não foram divulgados</a:t>
            </a:r>
            <a:endParaRPr sz="18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958" name="Google Shape;958;p28"/>
          <p:cNvSpPr txBox="1"/>
          <p:nvPr/>
        </p:nvSpPr>
        <p:spPr>
          <a:xfrm>
            <a:off x="-37" y="-96225"/>
            <a:ext cx="192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355999"/>
                </a:solidFill>
                <a:uFill>
                  <a:noFill/>
                </a:uFill>
                <a:latin typeface="Alegreya Sans"/>
                <a:ea typeface="Alegreya Sans"/>
                <a:cs typeface="Alegreya Sans"/>
                <a:sym typeface="Alegreya San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Editais de Fomento</a:t>
            </a:r>
            <a:endParaRPr sz="2100" b="1">
              <a:solidFill>
                <a:srgbClr val="355999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959" name="Google Shape;959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5608" y="1059089"/>
            <a:ext cx="487500" cy="3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19" y="3866905"/>
            <a:ext cx="1530037" cy="15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5340</Words>
  <Application>Microsoft Office PowerPoint</Application>
  <PresentationFormat>Widescreen</PresentationFormat>
  <Paragraphs>1314</Paragraphs>
  <Slides>49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Calibri</vt:lpstr>
      <vt:lpstr>Alegreya Sans</vt:lpstr>
      <vt:lpstr>Times New Roman</vt:lpstr>
      <vt:lpstr>Oswald</vt:lpstr>
      <vt:lpstr>Arial</vt:lpstr>
      <vt:lpstr>Alegreya Sans Medium</vt:lpstr>
      <vt:lpstr>Chau Philomene One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Editais de  Fomento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Oportunidades de Negócio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Feiras, Eventos  e Cursos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TAMIRES Maria BATISTA</dc:creator>
  <cp:lastModifiedBy>TAMIRES Maria BATISTA</cp:lastModifiedBy>
  <cp:revision>69</cp:revision>
  <dcterms:modified xsi:type="dcterms:W3CDTF">2022-11-17T13:57:27Z</dcterms:modified>
</cp:coreProperties>
</file>